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345" r:id="rId3"/>
    <p:sldId id="363" r:id="rId4"/>
    <p:sldId id="375" r:id="rId5"/>
    <p:sldId id="369" r:id="rId6"/>
    <p:sldId id="376" r:id="rId7"/>
    <p:sldId id="377" r:id="rId8"/>
    <p:sldId id="379" r:id="rId9"/>
    <p:sldId id="380" r:id="rId10"/>
    <p:sldId id="381" r:id="rId11"/>
    <p:sldId id="382" r:id="rId12"/>
    <p:sldId id="383" r:id="rId13"/>
    <p:sldId id="384" r:id="rId14"/>
    <p:sldId id="385" r:id="rId15"/>
    <p:sldId id="386" r:id="rId16"/>
  </p:sldIdLst>
  <p:sldSz cx="9144000" cy="6858000" type="screen4x3"/>
  <p:notesSz cx="9926638" cy="67976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a:srgbClr val="008000"/>
    <a:srgbClr val="FF6600"/>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82" autoAdjust="0"/>
  </p:normalViewPr>
  <p:slideViewPr>
    <p:cSldViewPr>
      <p:cViewPr varScale="1">
        <p:scale>
          <a:sx n="65" d="100"/>
          <a:sy n="65" d="100"/>
        </p:scale>
        <p:origin x="-57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customXml" Target="../customXml/item4.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 Id="rId27" Type="http://schemas.openxmlformats.org/officeDocument/2006/relationships/customXml" Target="../customXml/item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25556955162716477"/>
          <c:y val="3.1300525555668757E-2"/>
          <c:w val="0.5625816170001523"/>
          <c:h val="0.80882986111111121"/>
        </c:manualLayout>
      </c:layout>
      <c:barChart>
        <c:barDir val="bar"/>
        <c:grouping val="clustered"/>
        <c:ser>
          <c:idx val="0"/>
          <c:order val="0"/>
          <c:tx>
            <c:strRef>
              <c:f>Sheet1!$B$1</c:f>
              <c:strCache>
                <c:ptCount val="1"/>
                <c:pt idx="0">
                  <c:v>% Enterprises</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noFill/>
              <a:prstDash val="solid"/>
            </a:ln>
            <a:effectLst>
              <a:innerShdw blurRad="63500" dist="50800">
                <a:prstClr val="black">
                  <a:alpha val="50000"/>
                </a:prstClr>
              </a:innerShdw>
            </a:effectLst>
          </c:spPr>
          <c:dLbls>
            <c:numFmt formatCode="0%" sourceLinked="0"/>
            <c:spPr>
              <a:noFill/>
              <a:ln>
                <a:noFill/>
              </a:ln>
              <a:effectLst/>
            </c:spPr>
            <c:txPr>
              <a:bodyPr/>
              <a:lstStyle/>
              <a:p>
                <a:pPr>
                  <a:defRPr sz="1400" b="1"/>
                </a:pPr>
                <a:endParaRPr lang="en-US"/>
              </a:p>
            </c:txPr>
            <c:showVal val="1"/>
            <c:extLst>
              <c:ext xmlns:c15="http://schemas.microsoft.com/office/drawing/2012/chart" uri="{CE6537A1-D6FC-4f65-9D91-7224C49458BB}">
                <c15:layout/>
                <c15:showLeaderLines val="0"/>
              </c:ext>
            </c:extLst>
          </c:dLbls>
          <c:cat>
            <c:strRef>
              <c:f>Sheet1!$A$2:$A$10</c:f>
              <c:strCache>
                <c:ptCount val="9"/>
                <c:pt idx="0">
                  <c:v>Northern Cape</c:v>
                </c:pt>
                <c:pt idx="1">
                  <c:v>North West</c:v>
                </c:pt>
                <c:pt idx="2">
                  <c:v>Limpopo</c:v>
                </c:pt>
                <c:pt idx="3">
                  <c:v>Free State</c:v>
                </c:pt>
                <c:pt idx="4">
                  <c:v>Mpumalanga</c:v>
                </c:pt>
                <c:pt idx="5">
                  <c:v>Eastern Cape</c:v>
                </c:pt>
                <c:pt idx="6">
                  <c:v>KZN</c:v>
                </c:pt>
                <c:pt idx="7">
                  <c:v>Gauteng</c:v>
                </c:pt>
                <c:pt idx="8">
                  <c:v>Western Cape</c:v>
                </c:pt>
              </c:strCache>
            </c:strRef>
          </c:cat>
          <c:val>
            <c:numRef>
              <c:f>Sheet1!$B$2:$B$10</c:f>
              <c:numCache>
                <c:formatCode>0.00%</c:formatCode>
                <c:ptCount val="9"/>
                <c:pt idx="0">
                  <c:v>2.0886911018181051E-2</c:v>
                </c:pt>
                <c:pt idx="1">
                  <c:v>2.113290247556859E-2</c:v>
                </c:pt>
                <c:pt idx="2">
                  <c:v>2.6902520294295195E-2</c:v>
                </c:pt>
                <c:pt idx="3">
                  <c:v>3.3047834157032066E-2</c:v>
                </c:pt>
                <c:pt idx="4">
                  <c:v>4.537424245812556E-2</c:v>
                </c:pt>
                <c:pt idx="5">
                  <c:v>8.5247221414674695E-2</c:v>
                </c:pt>
                <c:pt idx="6">
                  <c:v>0.17759304933569683</c:v>
                </c:pt>
                <c:pt idx="7">
                  <c:v>0.23371559488360774</c:v>
                </c:pt>
                <c:pt idx="8">
                  <c:v>0.35444126394883424</c:v>
                </c:pt>
              </c:numCache>
            </c:numRef>
          </c:val>
        </c:ser>
        <c:dLbls>
          <c:showVal val="1"/>
        </c:dLbls>
        <c:gapWidth val="75"/>
        <c:axId val="104349696"/>
        <c:axId val="104351232"/>
      </c:barChart>
      <c:catAx>
        <c:axId val="104349696"/>
        <c:scaling>
          <c:orientation val="minMax"/>
        </c:scaling>
        <c:axPos val="l"/>
        <c:numFmt formatCode="General" sourceLinked="0"/>
        <c:majorTickMark val="none"/>
        <c:tickLblPos val="nextTo"/>
        <c:txPr>
          <a:bodyPr/>
          <a:lstStyle/>
          <a:p>
            <a:pPr>
              <a:defRPr sz="1200" b="1"/>
            </a:pPr>
            <a:endParaRPr lang="en-US"/>
          </a:p>
        </c:txPr>
        <c:crossAx val="104351232"/>
        <c:crosses val="autoZero"/>
        <c:auto val="1"/>
        <c:lblAlgn val="ctr"/>
        <c:lblOffset val="100"/>
      </c:catAx>
      <c:valAx>
        <c:axId val="104351232"/>
        <c:scaling>
          <c:orientation val="minMax"/>
          <c:max val="0.4"/>
        </c:scaling>
        <c:axPos val="b"/>
        <c:numFmt formatCode="0%" sourceLinked="0"/>
        <c:majorTickMark val="none"/>
        <c:tickLblPos val="nextTo"/>
        <c:crossAx val="104349696"/>
        <c:crosses val="autoZero"/>
        <c:crossBetween val="between"/>
      </c:valAx>
    </c:plotArea>
    <c:plotVisOnly val="1"/>
    <c:dispBlanksAs val="gap"/>
  </c:chart>
  <c:txPr>
    <a:bodyPr/>
    <a:lstStyle/>
    <a:p>
      <a:pPr>
        <a:defRPr sz="900">
          <a:latin typeface="Verdana" pitchFamily="34" charset="0"/>
          <a:ea typeface="Verdana" pitchFamily="34" charset="0"/>
          <a:cs typeface="Verdana"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1086924472427627"/>
          <c:y val="3.2213781802022001E-2"/>
          <c:w val="0.80966105575625913"/>
          <c:h val="0.80659846230158749"/>
        </c:manualLayout>
      </c:layout>
      <c:barChart>
        <c:barDir val="col"/>
        <c:grouping val="clustered"/>
        <c:ser>
          <c:idx val="0"/>
          <c:order val="0"/>
          <c:tx>
            <c:strRef>
              <c:f>Sheet1!$B$1</c:f>
              <c:strCache>
                <c:ptCount val="1"/>
                <c:pt idx="0">
                  <c:v>Series 1</c:v>
                </c:pt>
              </c:strCache>
            </c:strRef>
          </c:tx>
          <c:spPr>
            <a:ln>
              <a:noFill/>
            </a:ln>
            <a:effectLst>
              <a:innerShdw blurRad="63500" dist="50800">
                <a:prstClr val="black">
                  <a:alpha val="50000"/>
                </a:prstClr>
              </a:innerShdw>
            </a:effectLst>
          </c:spPr>
          <c:dPt>
            <c:idx val="0"/>
            <c:spPr>
              <a:solidFill>
                <a:srgbClr val="FFC000"/>
              </a:solidFill>
              <a:ln w="9525" cap="flat" cmpd="sng" algn="ctr">
                <a:noFill/>
                <a:prstDash val="solid"/>
              </a:ln>
              <a:effectLst>
                <a:innerShdw blurRad="63500" dist="50800">
                  <a:prstClr val="black">
                    <a:alpha val="50000"/>
                  </a:prstClr>
                </a:innerShdw>
              </a:effectLst>
            </c:spPr>
          </c:dPt>
          <c:dPt>
            <c:idx val="1"/>
            <c:spPr>
              <a:solidFill>
                <a:srgbClr val="C00000"/>
              </a:solidFill>
              <a:ln w="9525" cap="flat" cmpd="sng" algn="ctr">
                <a:noFill/>
                <a:prstDash val="solid"/>
              </a:ln>
              <a:effectLst>
                <a:innerShdw blurRad="63500" dist="50800">
                  <a:prstClr val="black">
                    <a:alpha val="50000"/>
                  </a:prstClr>
                </a:innerShdw>
              </a:effectLst>
            </c:spPr>
          </c:dPt>
          <c:dPt>
            <c:idx val="2"/>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noFill/>
                <a:prstDash val="solid"/>
              </a:ln>
              <a:effectLst>
                <a:innerShdw blurRad="63500" dist="50800">
                  <a:prstClr val="black">
                    <a:alpha val="50000"/>
                  </a:prstClr>
                </a:innerShdw>
              </a:effectLst>
            </c:spPr>
          </c:dPt>
          <c:dLbls>
            <c:numFmt formatCode="0%" sourceLinked="0"/>
            <c:spPr>
              <a:noFill/>
              <a:ln>
                <a:noFill/>
              </a:ln>
              <a:effectLst/>
            </c:spPr>
            <c:txPr>
              <a:bodyPr/>
              <a:lstStyle/>
              <a:p>
                <a:pPr>
                  <a:defRPr sz="1400" b="1"/>
                </a:pPr>
                <a:endParaRPr lang="en-US"/>
              </a:p>
            </c:txPr>
            <c:showVal val="1"/>
            <c:extLst>
              <c:ext xmlns:c15="http://schemas.microsoft.com/office/drawing/2012/chart" uri="{CE6537A1-D6FC-4f65-9D91-7224C49458BB}">
                <c15:layout/>
                <c15:showLeaderLines val="0"/>
              </c:ext>
            </c:extLst>
          </c:dLbls>
          <c:cat>
            <c:strRef>
              <c:f>Sheet1!$A$2:$A$4</c:f>
              <c:strCache>
                <c:ptCount val="3"/>
                <c:pt idx="0">
                  <c:v>Accomodation</c:v>
                </c:pt>
                <c:pt idx="1">
                  <c:v>Hospitality and Related Services</c:v>
                </c:pt>
                <c:pt idx="2">
                  <c:v>Travel Distribution Systems</c:v>
                </c:pt>
              </c:strCache>
            </c:strRef>
          </c:cat>
          <c:val>
            <c:numRef>
              <c:f>Sheet1!$B$2:$B$4</c:f>
              <c:numCache>
                <c:formatCode>###0.0%</c:formatCode>
                <c:ptCount val="3"/>
                <c:pt idx="0">
                  <c:v>0.48138541827194764</c:v>
                </c:pt>
                <c:pt idx="1">
                  <c:v>0.5063399072572331</c:v>
                </c:pt>
                <c:pt idx="2">
                  <c:v>8.9566322794525033E-2</c:v>
                </c:pt>
              </c:numCache>
            </c:numRef>
          </c:val>
        </c:ser>
        <c:dLbls>
          <c:showVal val="1"/>
        </c:dLbls>
        <c:gapWidth val="75"/>
        <c:axId val="104658432"/>
        <c:axId val="104659968"/>
      </c:barChart>
      <c:catAx>
        <c:axId val="104658432"/>
        <c:scaling>
          <c:orientation val="minMax"/>
        </c:scaling>
        <c:axPos val="b"/>
        <c:numFmt formatCode="General" sourceLinked="0"/>
        <c:majorTickMark val="none"/>
        <c:tickLblPos val="nextTo"/>
        <c:txPr>
          <a:bodyPr/>
          <a:lstStyle/>
          <a:p>
            <a:pPr>
              <a:defRPr sz="1200" b="1"/>
            </a:pPr>
            <a:endParaRPr lang="en-US"/>
          </a:p>
        </c:txPr>
        <c:crossAx val="104659968"/>
        <c:crosses val="autoZero"/>
        <c:auto val="1"/>
        <c:lblAlgn val="ctr"/>
        <c:lblOffset val="100"/>
      </c:catAx>
      <c:valAx>
        <c:axId val="104659968"/>
        <c:scaling>
          <c:orientation val="minMax"/>
          <c:max val="1"/>
        </c:scaling>
        <c:axPos val="l"/>
        <c:numFmt formatCode="0%" sourceLinked="0"/>
        <c:majorTickMark val="none"/>
        <c:tickLblPos val="nextTo"/>
        <c:crossAx val="104658432"/>
        <c:crosses val="autoZero"/>
        <c:crossBetween val="between"/>
      </c:valAx>
    </c:plotArea>
    <c:plotVisOnly val="1"/>
    <c:dispBlanksAs val="gap"/>
  </c:chart>
  <c:txPr>
    <a:bodyPr/>
    <a:lstStyle/>
    <a:p>
      <a:pPr>
        <a:defRPr sz="900">
          <a:latin typeface="Verdana" pitchFamily="34" charset="0"/>
          <a:ea typeface="Verdana" pitchFamily="34" charset="0"/>
          <a:cs typeface="Verdana" pitchFamily="34" charset="0"/>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0538" cy="33972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5624513" y="0"/>
            <a:ext cx="4300537" cy="339725"/>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150C92A-3B8F-4930-ACAD-AC4ED1122864}" type="datetimeFigureOut">
              <a:rPr lang="en-US"/>
              <a:pPr>
                <a:defRPr/>
              </a:pPr>
              <a:t>3/30/2015</a:t>
            </a:fld>
            <a:endParaRPr lang="en-US" dirty="0"/>
          </a:p>
        </p:txBody>
      </p:sp>
      <p:sp>
        <p:nvSpPr>
          <p:cNvPr id="4" name="Footer Placeholder 3"/>
          <p:cNvSpPr>
            <a:spLocks noGrp="1"/>
          </p:cNvSpPr>
          <p:nvPr>
            <p:ph type="ftr" sz="quarter" idx="2"/>
          </p:nvPr>
        </p:nvSpPr>
        <p:spPr>
          <a:xfrm>
            <a:off x="0" y="6456363"/>
            <a:ext cx="4300538" cy="33972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5624513" y="6456363"/>
            <a:ext cx="4300537" cy="339725"/>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36E3FF0-8365-4BC0-ACED-CBE690D0C72E}" type="slidenum">
              <a:rPr lang="en-US"/>
              <a:pPr>
                <a:defRPr/>
              </a:pPr>
              <a:t>‹#›</a:t>
            </a:fld>
            <a:endParaRPr lang="en-US" dirty="0"/>
          </a:p>
        </p:txBody>
      </p:sp>
    </p:spTree>
    <p:extLst>
      <p:ext uri="{BB962C8B-B14F-4D97-AF65-F5344CB8AC3E}">
        <p14:creationId xmlns:p14="http://schemas.microsoft.com/office/powerpoint/2010/main" xmlns="" val="3868640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0538" cy="339725"/>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ZA"/>
          </a:p>
        </p:txBody>
      </p:sp>
      <p:sp>
        <p:nvSpPr>
          <p:cNvPr id="3" name="Date Placeholder 2"/>
          <p:cNvSpPr>
            <a:spLocks noGrp="1"/>
          </p:cNvSpPr>
          <p:nvPr>
            <p:ph type="dt" idx="1"/>
          </p:nvPr>
        </p:nvSpPr>
        <p:spPr>
          <a:xfrm>
            <a:off x="5624513" y="0"/>
            <a:ext cx="4300537" cy="339725"/>
          </a:xfrm>
          <a:prstGeom prst="rect">
            <a:avLst/>
          </a:prstGeom>
        </p:spPr>
        <p:txBody>
          <a:bodyPr vert="horz" lIns="91440" tIns="45720" rIns="91440" bIns="45720" rtlCol="0"/>
          <a:lstStyle>
            <a:lvl1pPr algn="r">
              <a:defRPr sz="1200">
                <a:latin typeface="Arial" charset="0"/>
                <a:cs typeface="Arial" charset="0"/>
              </a:defRPr>
            </a:lvl1pPr>
          </a:lstStyle>
          <a:p>
            <a:pPr>
              <a:defRPr/>
            </a:pPr>
            <a:fld id="{C0B2981C-7FE8-4193-98DA-0C96728898BF}" type="datetimeFigureOut">
              <a:rPr lang="en-ZA"/>
              <a:pPr>
                <a:defRPr/>
              </a:pPr>
              <a:t>2015/03/30</a:t>
            </a:fld>
            <a:endParaRPr lang="en-ZA" dirty="0"/>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pPr lvl="0"/>
            <a:endParaRPr lang="en-ZA" noProof="0" dirty="0" smtClean="0"/>
          </a:p>
        </p:txBody>
      </p:sp>
      <p:sp>
        <p:nvSpPr>
          <p:cNvPr id="5" name="Notes Placeholder 4"/>
          <p:cNvSpPr>
            <a:spLocks noGrp="1"/>
          </p:cNvSpPr>
          <p:nvPr>
            <p:ph type="body" sz="quarter" idx="3"/>
          </p:nvPr>
        </p:nvSpPr>
        <p:spPr>
          <a:xfrm>
            <a:off x="992188" y="3228975"/>
            <a:ext cx="7942262" cy="30591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smtClean="0"/>
          </a:p>
        </p:txBody>
      </p:sp>
      <p:sp>
        <p:nvSpPr>
          <p:cNvPr id="6" name="Footer Placeholder 5"/>
          <p:cNvSpPr>
            <a:spLocks noGrp="1"/>
          </p:cNvSpPr>
          <p:nvPr>
            <p:ph type="ftr" sz="quarter" idx="4"/>
          </p:nvPr>
        </p:nvSpPr>
        <p:spPr>
          <a:xfrm>
            <a:off x="0" y="6456363"/>
            <a:ext cx="4300538" cy="339725"/>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ZA"/>
          </a:p>
        </p:txBody>
      </p:sp>
      <p:sp>
        <p:nvSpPr>
          <p:cNvPr id="7" name="Slide Number Placeholder 6"/>
          <p:cNvSpPr>
            <a:spLocks noGrp="1"/>
          </p:cNvSpPr>
          <p:nvPr>
            <p:ph type="sldNum" sz="quarter" idx="5"/>
          </p:nvPr>
        </p:nvSpPr>
        <p:spPr>
          <a:xfrm>
            <a:off x="5624513" y="6456363"/>
            <a:ext cx="4300537" cy="339725"/>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FFA29490-4856-4E3B-8D6B-98E75E443976}" type="slidenum">
              <a:rPr lang="en-ZA"/>
              <a:pPr>
                <a:defRPr/>
              </a:pPr>
              <a:t>‹#›</a:t>
            </a:fld>
            <a:endParaRPr lang="en-ZA" dirty="0"/>
          </a:p>
        </p:txBody>
      </p:sp>
    </p:spTree>
    <p:extLst>
      <p:ext uri="{BB962C8B-B14F-4D97-AF65-F5344CB8AC3E}">
        <p14:creationId xmlns:p14="http://schemas.microsoft.com/office/powerpoint/2010/main" xmlns="" val="1184561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FFA29490-4856-4E3B-8D6B-98E75E443976}" type="slidenum">
              <a:rPr lang="en-ZA" smtClean="0"/>
              <a:pPr>
                <a:defRPr/>
              </a:pPr>
              <a:t>1</a:t>
            </a:fld>
            <a:endParaRPr lang="en-ZA" dirty="0"/>
          </a:p>
        </p:txBody>
      </p:sp>
    </p:spTree>
    <p:extLst>
      <p:ext uri="{BB962C8B-B14F-4D97-AF65-F5344CB8AC3E}">
        <p14:creationId xmlns:p14="http://schemas.microsoft.com/office/powerpoint/2010/main" xmlns="" val="31344100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p:cNvPicPr>
            <a:picLocks noChangeAspect="1" noChangeArrowheads="1"/>
          </p:cNvPicPr>
          <p:nvPr userDrawn="1"/>
        </p:nvPicPr>
        <p:blipFill>
          <a:blip r:embed="rId2" cstate="print"/>
          <a:srcRect/>
          <a:stretch>
            <a:fillRect/>
          </a:stretch>
        </p:blipFill>
        <p:spPr bwMode="auto">
          <a:xfrm rot="10800000">
            <a:off x="0" y="1981200"/>
            <a:ext cx="9144000" cy="477838"/>
          </a:xfrm>
          <a:prstGeom prst="rect">
            <a:avLst/>
          </a:prstGeom>
          <a:noFill/>
          <a:ln w="9525">
            <a:noFill/>
            <a:miter lim="800000"/>
            <a:headEnd/>
            <a:tailEnd/>
          </a:ln>
        </p:spPr>
      </p:pic>
      <p:pic>
        <p:nvPicPr>
          <p:cNvPr id="5" name="Picture 11"/>
          <p:cNvPicPr>
            <a:picLocks noChangeAspect="1" noChangeArrowheads="1"/>
          </p:cNvPicPr>
          <p:nvPr userDrawn="1"/>
        </p:nvPicPr>
        <p:blipFill>
          <a:blip r:embed="rId3" cstate="print"/>
          <a:srcRect/>
          <a:stretch>
            <a:fillRect/>
          </a:stretch>
        </p:blipFill>
        <p:spPr bwMode="auto">
          <a:xfrm>
            <a:off x="2667000" y="685800"/>
            <a:ext cx="3373438" cy="1276350"/>
          </a:xfrm>
          <a:prstGeom prst="rect">
            <a:avLst/>
          </a:prstGeom>
          <a:noFill/>
          <a:ln w="9525">
            <a:noFill/>
            <a:miter lim="800000"/>
            <a:headEnd/>
            <a:tailEnd/>
          </a:ln>
        </p:spPr>
      </p:pic>
      <p:sp>
        <p:nvSpPr>
          <p:cNvPr id="6" name="Rectangle 5"/>
          <p:cNvSpPr/>
          <p:nvPr userDrawn="1"/>
        </p:nvSpPr>
        <p:spPr>
          <a:xfrm>
            <a:off x="152400" y="6248400"/>
            <a:ext cx="1905000" cy="457200"/>
          </a:xfrm>
          <a:prstGeom prst="rect">
            <a:avLst/>
          </a:prstGeom>
          <a:solidFill>
            <a:schemeClr val="bg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ctrTitle"/>
          </p:nvPr>
        </p:nvSpPr>
        <p:spPr>
          <a:xfrm>
            <a:off x="685800" y="226377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Footer Placeholder 4"/>
          <p:cNvSpPr>
            <a:spLocks noGrp="1"/>
          </p:cNvSpPr>
          <p:nvPr>
            <p:ph type="ftr" sz="quarter" idx="10"/>
          </p:nvPr>
        </p:nvSpPr>
        <p:spPr/>
        <p:txBody>
          <a:bodyPr/>
          <a:lstStyle>
            <a:lvl1pPr>
              <a:defRPr smtClean="0"/>
            </a:lvl1pPr>
          </a:lstStyle>
          <a:p>
            <a:pPr>
              <a:defRPr/>
            </a:pPr>
            <a:r>
              <a:rPr lang="en-US"/>
              <a:t>CONFIDENTIAL</a:t>
            </a:r>
          </a:p>
        </p:txBody>
      </p:sp>
      <p:sp>
        <p:nvSpPr>
          <p:cNvPr id="8" name="Slide Number Placeholder 5"/>
          <p:cNvSpPr>
            <a:spLocks noGrp="1"/>
          </p:cNvSpPr>
          <p:nvPr>
            <p:ph type="sldNum" sz="quarter" idx="11"/>
          </p:nvPr>
        </p:nvSpPr>
        <p:spPr/>
        <p:txBody>
          <a:bodyPr/>
          <a:lstStyle>
            <a:lvl1pPr>
              <a:defRPr/>
            </a:lvl1pPr>
          </a:lstStyle>
          <a:p>
            <a:pPr>
              <a:defRPr/>
            </a:pPr>
            <a:fld id="{FDB1588E-4443-4543-A455-9F46331DAFC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a:t>CONFIDENTIAL</a:t>
            </a:r>
          </a:p>
        </p:txBody>
      </p:sp>
      <p:sp>
        <p:nvSpPr>
          <p:cNvPr id="6" name="Slide Number Placeholder 5"/>
          <p:cNvSpPr>
            <a:spLocks noGrp="1"/>
          </p:cNvSpPr>
          <p:nvPr>
            <p:ph type="sldNum" sz="quarter" idx="12"/>
          </p:nvPr>
        </p:nvSpPr>
        <p:spPr/>
        <p:txBody>
          <a:bodyPr/>
          <a:lstStyle>
            <a:lvl1pPr>
              <a:defRPr/>
            </a:lvl1pPr>
          </a:lstStyle>
          <a:p>
            <a:pPr>
              <a:defRPr/>
            </a:pPr>
            <a:fld id="{17B9DE9E-236A-491E-A5C6-8334374F698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a:t>CONFIDENTIAL</a:t>
            </a:r>
          </a:p>
        </p:txBody>
      </p:sp>
      <p:sp>
        <p:nvSpPr>
          <p:cNvPr id="6" name="Slide Number Placeholder 5"/>
          <p:cNvSpPr>
            <a:spLocks noGrp="1"/>
          </p:cNvSpPr>
          <p:nvPr>
            <p:ph type="sldNum" sz="quarter" idx="12"/>
          </p:nvPr>
        </p:nvSpPr>
        <p:spPr/>
        <p:txBody>
          <a:bodyPr/>
          <a:lstStyle>
            <a:lvl1pPr>
              <a:defRPr/>
            </a:lvl1pPr>
          </a:lstStyle>
          <a:p>
            <a:pPr>
              <a:defRPr/>
            </a:pPr>
            <a:fld id="{86E991CF-5B1C-4F2B-BE81-1A282B20009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n-US"/>
              <a:t>CONFIDENTIAL</a:t>
            </a:r>
          </a:p>
        </p:txBody>
      </p:sp>
      <p:sp>
        <p:nvSpPr>
          <p:cNvPr id="5" name="Slide Number Placeholder 5"/>
          <p:cNvSpPr>
            <a:spLocks noGrp="1"/>
          </p:cNvSpPr>
          <p:nvPr>
            <p:ph type="sldNum" sz="quarter" idx="11"/>
          </p:nvPr>
        </p:nvSpPr>
        <p:spPr/>
        <p:txBody>
          <a:bodyPr/>
          <a:lstStyle>
            <a:lvl1pPr>
              <a:defRPr/>
            </a:lvl1pPr>
          </a:lstStyle>
          <a:p>
            <a:pPr>
              <a:defRPr/>
            </a:pPr>
            <a:fld id="{0614758F-BB67-4FCB-99FE-E24396511D5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a:t>CONFIDENTIAL</a:t>
            </a:r>
          </a:p>
        </p:txBody>
      </p:sp>
      <p:sp>
        <p:nvSpPr>
          <p:cNvPr id="6" name="Slide Number Placeholder 5"/>
          <p:cNvSpPr>
            <a:spLocks noGrp="1"/>
          </p:cNvSpPr>
          <p:nvPr>
            <p:ph type="sldNum" sz="quarter" idx="12"/>
          </p:nvPr>
        </p:nvSpPr>
        <p:spPr/>
        <p:txBody>
          <a:bodyPr/>
          <a:lstStyle>
            <a:lvl1pPr>
              <a:defRPr/>
            </a:lvl1pPr>
          </a:lstStyle>
          <a:p>
            <a:pPr>
              <a:defRPr/>
            </a:pPr>
            <a:fld id="{2873CD61-26DB-4DCE-95A3-FD619FDD64F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a:defRPr/>
            </a:pPr>
            <a:endParaRPr lang="en-US"/>
          </a:p>
        </p:txBody>
      </p:sp>
      <p:sp>
        <p:nvSpPr>
          <p:cNvPr id="6" name="Footer Placeholder 4"/>
          <p:cNvSpPr>
            <a:spLocks noGrp="1"/>
          </p:cNvSpPr>
          <p:nvPr>
            <p:ph type="ftr" sz="quarter" idx="11"/>
          </p:nvPr>
        </p:nvSpPr>
        <p:spPr/>
        <p:txBody>
          <a:bodyPr/>
          <a:lstStyle>
            <a:lvl1pPr>
              <a:defRPr smtClean="0"/>
            </a:lvl1pPr>
          </a:lstStyle>
          <a:p>
            <a:pPr>
              <a:defRPr/>
            </a:pPr>
            <a:r>
              <a:rPr lang="en-US"/>
              <a:t>CONFIDENTIAL</a:t>
            </a:r>
          </a:p>
        </p:txBody>
      </p:sp>
      <p:sp>
        <p:nvSpPr>
          <p:cNvPr id="7" name="Slide Number Placeholder 5"/>
          <p:cNvSpPr>
            <a:spLocks noGrp="1"/>
          </p:cNvSpPr>
          <p:nvPr>
            <p:ph type="sldNum" sz="quarter" idx="12"/>
          </p:nvPr>
        </p:nvSpPr>
        <p:spPr/>
        <p:txBody>
          <a:bodyPr/>
          <a:lstStyle>
            <a:lvl1pPr>
              <a:defRPr/>
            </a:lvl1pPr>
          </a:lstStyle>
          <a:p>
            <a:pPr>
              <a:defRPr/>
            </a:pPr>
            <a:fld id="{CD3D0E57-2D03-4508-8207-EF2A517FBAF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a:defRPr/>
            </a:pPr>
            <a:endParaRPr lang="en-US"/>
          </a:p>
        </p:txBody>
      </p:sp>
      <p:sp>
        <p:nvSpPr>
          <p:cNvPr id="8" name="Footer Placeholder 4"/>
          <p:cNvSpPr>
            <a:spLocks noGrp="1"/>
          </p:cNvSpPr>
          <p:nvPr>
            <p:ph type="ftr" sz="quarter" idx="11"/>
          </p:nvPr>
        </p:nvSpPr>
        <p:spPr/>
        <p:txBody>
          <a:bodyPr/>
          <a:lstStyle>
            <a:lvl1pPr>
              <a:defRPr smtClean="0"/>
            </a:lvl1pPr>
          </a:lstStyle>
          <a:p>
            <a:pPr>
              <a:defRPr/>
            </a:pPr>
            <a:r>
              <a:rPr lang="en-US"/>
              <a:t>CONFIDENTIAL</a:t>
            </a:r>
          </a:p>
        </p:txBody>
      </p:sp>
      <p:sp>
        <p:nvSpPr>
          <p:cNvPr id="9" name="Slide Number Placeholder 5"/>
          <p:cNvSpPr>
            <a:spLocks noGrp="1"/>
          </p:cNvSpPr>
          <p:nvPr>
            <p:ph type="sldNum" sz="quarter" idx="12"/>
          </p:nvPr>
        </p:nvSpPr>
        <p:spPr/>
        <p:txBody>
          <a:bodyPr/>
          <a:lstStyle>
            <a:lvl1pPr>
              <a:defRPr/>
            </a:lvl1pPr>
          </a:lstStyle>
          <a:p>
            <a:pPr>
              <a:defRPr/>
            </a:pPr>
            <a:fld id="{669495DF-798E-4A31-817F-34B7392337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a:defRPr/>
            </a:pPr>
            <a:endParaRPr lang="en-US"/>
          </a:p>
        </p:txBody>
      </p:sp>
      <p:sp>
        <p:nvSpPr>
          <p:cNvPr id="4" name="Footer Placeholder 4"/>
          <p:cNvSpPr>
            <a:spLocks noGrp="1"/>
          </p:cNvSpPr>
          <p:nvPr>
            <p:ph type="ftr" sz="quarter" idx="11"/>
          </p:nvPr>
        </p:nvSpPr>
        <p:spPr/>
        <p:txBody>
          <a:bodyPr/>
          <a:lstStyle>
            <a:lvl1pPr>
              <a:defRPr smtClean="0"/>
            </a:lvl1pPr>
          </a:lstStyle>
          <a:p>
            <a:pPr>
              <a:defRPr/>
            </a:pPr>
            <a:r>
              <a:rPr lang="en-US"/>
              <a:t>CONFIDENTIAL</a:t>
            </a:r>
          </a:p>
        </p:txBody>
      </p:sp>
      <p:sp>
        <p:nvSpPr>
          <p:cNvPr id="5" name="Slide Number Placeholder 5"/>
          <p:cNvSpPr>
            <a:spLocks noGrp="1"/>
          </p:cNvSpPr>
          <p:nvPr>
            <p:ph type="sldNum" sz="quarter" idx="12"/>
          </p:nvPr>
        </p:nvSpPr>
        <p:spPr/>
        <p:txBody>
          <a:bodyPr/>
          <a:lstStyle>
            <a:lvl1pPr>
              <a:defRPr/>
            </a:lvl1pPr>
          </a:lstStyle>
          <a:p>
            <a:pPr>
              <a:defRPr/>
            </a:pPr>
            <a:fld id="{0D669A93-DE3A-47F5-873D-4BD0FF5FAAC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a:defRPr/>
            </a:pPr>
            <a:endParaRPr lang="en-US"/>
          </a:p>
        </p:txBody>
      </p:sp>
      <p:sp>
        <p:nvSpPr>
          <p:cNvPr id="3" name="Footer Placeholder 4"/>
          <p:cNvSpPr>
            <a:spLocks noGrp="1"/>
          </p:cNvSpPr>
          <p:nvPr>
            <p:ph type="ftr" sz="quarter" idx="11"/>
          </p:nvPr>
        </p:nvSpPr>
        <p:spPr/>
        <p:txBody>
          <a:bodyPr/>
          <a:lstStyle>
            <a:lvl1pPr>
              <a:defRPr smtClean="0"/>
            </a:lvl1pPr>
          </a:lstStyle>
          <a:p>
            <a:pPr>
              <a:defRPr/>
            </a:pPr>
            <a:r>
              <a:rPr lang="en-US"/>
              <a:t>CONFIDENTIAL</a:t>
            </a:r>
          </a:p>
        </p:txBody>
      </p:sp>
      <p:sp>
        <p:nvSpPr>
          <p:cNvPr id="4" name="Slide Number Placeholder 5"/>
          <p:cNvSpPr>
            <a:spLocks noGrp="1"/>
          </p:cNvSpPr>
          <p:nvPr>
            <p:ph type="sldNum" sz="quarter" idx="12"/>
          </p:nvPr>
        </p:nvSpPr>
        <p:spPr/>
        <p:txBody>
          <a:bodyPr/>
          <a:lstStyle>
            <a:lvl1pPr>
              <a:defRPr/>
            </a:lvl1pPr>
          </a:lstStyle>
          <a:p>
            <a:pPr>
              <a:defRPr/>
            </a:pPr>
            <a:fld id="{4389E283-1A26-4609-A2D1-75210D5F068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a:defRPr/>
            </a:pPr>
            <a:endParaRPr lang="en-US"/>
          </a:p>
        </p:txBody>
      </p:sp>
      <p:sp>
        <p:nvSpPr>
          <p:cNvPr id="6" name="Footer Placeholder 4"/>
          <p:cNvSpPr>
            <a:spLocks noGrp="1"/>
          </p:cNvSpPr>
          <p:nvPr>
            <p:ph type="ftr" sz="quarter" idx="11"/>
          </p:nvPr>
        </p:nvSpPr>
        <p:spPr/>
        <p:txBody>
          <a:bodyPr/>
          <a:lstStyle>
            <a:lvl1pPr>
              <a:defRPr smtClean="0"/>
            </a:lvl1pPr>
          </a:lstStyle>
          <a:p>
            <a:pPr>
              <a:defRPr/>
            </a:pPr>
            <a:r>
              <a:rPr lang="en-US"/>
              <a:t>CONFIDENTIAL</a:t>
            </a:r>
          </a:p>
        </p:txBody>
      </p:sp>
      <p:sp>
        <p:nvSpPr>
          <p:cNvPr id="7" name="Slide Number Placeholder 5"/>
          <p:cNvSpPr>
            <a:spLocks noGrp="1"/>
          </p:cNvSpPr>
          <p:nvPr>
            <p:ph type="sldNum" sz="quarter" idx="12"/>
          </p:nvPr>
        </p:nvSpPr>
        <p:spPr/>
        <p:txBody>
          <a:bodyPr/>
          <a:lstStyle>
            <a:lvl1pPr>
              <a:defRPr/>
            </a:lvl1pPr>
          </a:lstStyle>
          <a:p>
            <a:pPr>
              <a:defRPr/>
            </a:pPr>
            <a:fld id="{51F68F54-449B-4B7C-ABA2-E10CF993ECD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a:defRPr/>
            </a:pPr>
            <a:endParaRPr lang="en-US"/>
          </a:p>
        </p:txBody>
      </p:sp>
      <p:sp>
        <p:nvSpPr>
          <p:cNvPr id="6" name="Footer Placeholder 4"/>
          <p:cNvSpPr>
            <a:spLocks noGrp="1"/>
          </p:cNvSpPr>
          <p:nvPr>
            <p:ph type="ftr" sz="quarter" idx="11"/>
          </p:nvPr>
        </p:nvSpPr>
        <p:spPr/>
        <p:txBody>
          <a:bodyPr/>
          <a:lstStyle>
            <a:lvl1pPr>
              <a:defRPr smtClean="0"/>
            </a:lvl1pPr>
          </a:lstStyle>
          <a:p>
            <a:pPr>
              <a:defRPr/>
            </a:pPr>
            <a:r>
              <a:rPr lang="en-US"/>
              <a:t>CONFIDENTIAL</a:t>
            </a:r>
          </a:p>
        </p:txBody>
      </p:sp>
      <p:sp>
        <p:nvSpPr>
          <p:cNvPr id="7" name="Slide Number Placeholder 5"/>
          <p:cNvSpPr>
            <a:spLocks noGrp="1"/>
          </p:cNvSpPr>
          <p:nvPr>
            <p:ph type="sldNum" sz="quarter" idx="12"/>
          </p:nvPr>
        </p:nvSpPr>
        <p:spPr/>
        <p:txBody>
          <a:bodyPr/>
          <a:lstStyle>
            <a:lvl1pPr>
              <a:defRPr/>
            </a:lvl1pPr>
          </a:lstStyle>
          <a:p>
            <a:pPr>
              <a:defRPr/>
            </a:pPr>
            <a:fld id="{33729188-EA85-4361-ABD8-7D180F7BA9C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n-US"/>
              <a:t>CONFIDENTIAL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92CB593-678B-4A94-821D-EC339023DA18}" type="slidenum">
              <a:rPr lang="en-US"/>
              <a:pPr>
                <a:defRPr/>
              </a:pPr>
              <a:t>‹#›</a:t>
            </a:fld>
            <a:endParaRPr lang="en-US" dirty="0"/>
          </a:p>
        </p:txBody>
      </p:sp>
      <p:pic>
        <p:nvPicPr>
          <p:cNvPr id="1030" name="Picture 10" descr="C:\Users\mwebb\Desktop\mwebb\My Documents\DEAT logos\BSA logo-1.jpg"/>
          <p:cNvPicPr>
            <a:picLocks noChangeAspect="1" noChangeArrowheads="1"/>
          </p:cNvPicPr>
          <p:nvPr userDrawn="1"/>
        </p:nvPicPr>
        <p:blipFill>
          <a:blip r:embed="rId13" cstate="print"/>
          <a:srcRect/>
          <a:stretch>
            <a:fillRect/>
          </a:stretch>
        </p:blipFill>
        <p:spPr bwMode="auto">
          <a:xfrm>
            <a:off x="7467600" y="6248400"/>
            <a:ext cx="1201738" cy="457200"/>
          </a:xfrm>
          <a:prstGeom prst="rect">
            <a:avLst/>
          </a:prstGeom>
          <a:noFill/>
          <a:ln w="9525">
            <a:noFill/>
            <a:miter lim="800000"/>
            <a:headEnd/>
            <a:tailEnd/>
          </a:ln>
        </p:spPr>
      </p:pic>
      <p:pic>
        <p:nvPicPr>
          <p:cNvPr id="1031" name="Picture 17"/>
          <p:cNvPicPr>
            <a:picLocks noChangeAspect="1" noChangeArrowheads="1"/>
          </p:cNvPicPr>
          <p:nvPr userDrawn="1"/>
        </p:nvPicPr>
        <p:blipFill>
          <a:blip r:embed="rId14" cstate="print"/>
          <a:srcRect/>
          <a:stretch>
            <a:fillRect/>
          </a:stretch>
        </p:blipFill>
        <p:spPr bwMode="auto">
          <a:xfrm>
            <a:off x="304800" y="6172200"/>
            <a:ext cx="1524000" cy="590550"/>
          </a:xfrm>
          <a:prstGeom prst="rect">
            <a:avLst/>
          </a:prstGeom>
          <a:noFill/>
          <a:ln w="9525">
            <a:noFill/>
            <a:miter lim="800000"/>
            <a:headEnd/>
            <a:tailEnd/>
          </a:ln>
        </p:spPr>
      </p:pic>
      <p:pic>
        <p:nvPicPr>
          <p:cNvPr id="1032" name="Picture 2"/>
          <p:cNvPicPr>
            <a:picLocks noChangeAspect="1" noChangeArrowheads="1"/>
          </p:cNvPicPr>
          <p:nvPr userDrawn="1"/>
        </p:nvPicPr>
        <p:blipFill>
          <a:blip r:embed="rId15" cstate="print"/>
          <a:srcRect/>
          <a:stretch>
            <a:fillRect/>
          </a:stretch>
        </p:blipFill>
        <p:spPr bwMode="auto">
          <a:xfrm>
            <a:off x="0" y="5715000"/>
            <a:ext cx="9144000" cy="504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524" r:id="rId1"/>
    <p:sldLayoutId id="2147484523" r:id="rId2"/>
    <p:sldLayoutId id="2147484525" r:id="rId3"/>
    <p:sldLayoutId id="2147484526" r:id="rId4"/>
    <p:sldLayoutId id="2147484527" r:id="rId5"/>
    <p:sldLayoutId id="2147484528" r:id="rId6"/>
    <p:sldLayoutId id="2147484529" r:id="rId7"/>
    <p:sldLayoutId id="2147484530" r:id="rId8"/>
    <p:sldLayoutId id="2147484531" r:id="rId9"/>
    <p:sldLayoutId id="2147484532" r:id="rId10"/>
    <p:sldLayoutId id="2147484533"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0" y="2514600"/>
            <a:ext cx="9220200" cy="4114800"/>
          </a:xfrm>
        </p:spPr>
        <p:txBody>
          <a:bodyPr/>
          <a:lstStyle/>
          <a:p>
            <a:r>
              <a:rPr lang="en-US" sz="3200" b="1" dirty="0" smtClean="0">
                <a:latin typeface="Arial Narrow" pitchFamily="34" charset="0"/>
                <a:cs typeface="Aharoni" pitchFamily="2" charset="-79"/>
              </a:rPr>
              <a:t/>
            </a:r>
            <a:br>
              <a:rPr lang="en-US" sz="3200" b="1" dirty="0" smtClean="0">
                <a:latin typeface="Arial Narrow" pitchFamily="34" charset="0"/>
                <a:cs typeface="Aharoni" pitchFamily="2" charset="-79"/>
              </a:rPr>
            </a:br>
            <a:r>
              <a:rPr lang="en-ZA" sz="2400" b="1" dirty="0">
                <a:latin typeface="Arial Black" panose="020B0A04020102020204" pitchFamily="34" charset="0"/>
                <a:cs typeface="Aharoni" panose="02010803020104030203" pitchFamily="2" charset="-79"/>
              </a:rPr>
              <a:t>ADDRESS BY MRS LINDIWE SANGWENI-SIDDO: </a:t>
            </a:r>
            <a:r>
              <a:rPr lang="en-ZA" sz="2400" b="1" dirty="0" smtClean="0">
                <a:latin typeface="Arial Black" panose="020B0A04020102020204" pitchFamily="34" charset="0"/>
                <a:cs typeface="Aharoni" panose="02010803020104030203" pitchFamily="2" charset="-79"/>
              </a:rPr>
              <a:t/>
            </a:r>
            <a:br>
              <a:rPr lang="en-ZA" sz="2400" b="1" dirty="0" smtClean="0">
                <a:latin typeface="Arial Black" panose="020B0A04020102020204" pitchFamily="34" charset="0"/>
                <a:cs typeface="Aharoni" panose="02010803020104030203" pitchFamily="2" charset="-79"/>
              </a:rPr>
            </a:br>
            <a:r>
              <a:rPr lang="en-ZA" sz="2400" b="1" dirty="0" smtClean="0">
                <a:latin typeface="Arial Black" panose="020B0A04020102020204" pitchFamily="34" charset="0"/>
                <a:cs typeface="Aharoni" panose="02010803020104030203" pitchFamily="2" charset="-79"/>
              </a:rPr>
              <a:t>MEMBER </a:t>
            </a:r>
            <a:r>
              <a:rPr lang="en-ZA" sz="2400" b="1" dirty="0">
                <a:latin typeface="Arial Black" panose="020B0A04020102020204" pitchFamily="34" charset="0"/>
                <a:cs typeface="Aharoni" panose="02010803020104030203" pitchFamily="2" charset="-79"/>
              </a:rPr>
              <a:t>OF THE TOURISM B-BBEE CHARTER COUNCIL</a:t>
            </a:r>
            <a:r>
              <a:rPr lang="en-ZA" sz="2400" dirty="0">
                <a:latin typeface="Arial Black" panose="020B0A04020102020204" pitchFamily="34" charset="0"/>
                <a:cs typeface="Aharoni" panose="02010803020104030203" pitchFamily="2" charset="-79"/>
              </a:rPr>
              <a:t/>
            </a:r>
            <a:br>
              <a:rPr lang="en-ZA" sz="2400" dirty="0">
                <a:latin typeface="Arial Black" panose="020B0A04020102020204" pitchFamily="34" charset="0"/>
                <a:cs typeface="Aharoni" panose="02010803020104030203" pitchFamily="2" charset="-79"/>
              </a:rPr>
            </a:br>
            <a:r>
              <a:rPr lang="en-ZA" sz="2400" dirty="0" smtClean="0">
                <a:latin typeface="Arial Black" panose="020B0A04020102020204" pitchFamily="34" charset="0"/>
                <a:cs typeface="Aharoni" panose="02010803020104030203" pitchFamily="2" charset="-79"/>
              </a:rPr>
              <a:t/>
            </a:r>
            <a:br>
              <a:rPr lang="en-ZA" sz="2400" dirty="0" smtClean="0">
                <a:latin typeface="Arial Black" panose="020B0A04020102020204" pitchFamily="34" charset="0"/>
                <a:cs typeface="Aharoni" panose="02010803020104030203" pitchFamily="2" charset="-79"/>
              </a:rPr>
            </a:br>
            <a:r>
              <a:rPr lang="en-US" sz="2400" b="1" dirty="0" smtClean="0">
                <a:latin typeface="Arial Black" panose="020B0A04020102020204" pitchFamily="34" charset="0"/>
                <a:cs typeface="Aharoni" panose="02010803020104030203" pitchFamily="2" charset="-79"/>
              </a:rPr>
              <a:t>LOCAL </a:t>
            </a:r>
            <a:r>
              <a:rPr lang="en-US" sz="2400" b="1" dirty="0">
                <a:latin typeface="Arial Black" panose="020B0A04020102020204" pitchFamily="34" charset="0"/>
                <a:cs typeface="Aharoni" panose="02010803020104030203" pitchFamily="2" charset="-79"/>
              </a:rPr>
              <a:t>GOVERNMENT TOURISM CONFERENCE</a:t>
            </a:r>
            <a:r>
              <a:rPr lang="en-ZA" sz="2400" dirty="0">
                <a:latin typeface="Arial Black" panose="020B0A04020102020204" pitchFamily="34" charset="0"/>
                <a:cs typeface="Aharoni" panose="02010803020104030203" pitchFamily="2" charset="-79"/>
              </a:rPr>
              <a:t/>
            </a:r>
            <a:br>
              <a:rPr lang="en-ZA" sz="2400" dirty="0">
                <a:latin typeface="Arial Black" panose="020B0A04020102020204" pitchFamily="34" charset="0"/>
                <a:cs typeface="Aharoni" panose="02010803020104030203" pitchFamily="2" charset="-79"/>
              </a:rPr>
            </a:br>
            <a:r>
              <a:rPr lang="en-ZA" sz="2400" b="1" dirty="0">
                <a:latin typeface="Arial Black" panose="020B0A04020102020204" pitchFamily="34" charset="0"/>
                <a:cs typeface="Aharoni" panose="02010803020104030203" pitchFamily="2" charset="-79"/>
              </a:rPr>
              <a:t>EMPERORS PALACE, KEMPTON PARK, GAUTENG PROVINCE: 30 MARCH 2015</a:t>
            </a:r>
            <a:r>
              <a:rPr lang="en-ZA" sz="3200" dirty="0"/>
              <a:t/>
            </a:r>
            <a:br>
              <a:rPr lang="en-ZA" sz="3200" dirty="0"/>
            </a:br>
            <a:r>
              <a:rPr lang="en-US" sz="3200" b="1" dirty="0" smtClean="0">
                <a:latin typeface="Arial Narrow" pitchFamily="34" charset="0"/>
                <a:cs typeface="Aharoni" pitchFamily="2" charset="-79"/>
              </a:rPr>
              <a:t/>
            </a:r>
            <a:br>
              <a:rPr lang="en-US" sz="3200" b="1" dirty="0" smtClean="0">
                <a:latin typeface="Arial Narrow" pitchFamily="34" charset="0"/>
                <a:cs typeface="Aharoni" pitchFamily="2" charset="-79"/>
              </a:rPr>
            </a:br>
            <a:r>
              <a:rPr lang="en-US" sz="3200" b="1" dirty="0" smtClean="0">
                <a:latin typeface="Arial Narrow" pitchFamily="34" charset="0"/>
                <a:cs typeface="Aharoni" pitchFamily="2" charset="-79"/>
              </a:rPr>
              <a:t/>
            </a:r>
            <a:br>
              <a:rPr lang="en-US" sz="3200" b="1" dirty="0" smtClean="0">
                <a:latin typeface="Arial Narrow" pitchFamily="34" charset="0"/>
                <a:cs typeface="Aharoni" pitchFamily="2" charset="-79"/>
              </a:rPr>
            </a:br>
            <a:endParaRPr lang="en-US" sz="2400" dirty="0" smtClean="0">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62000"/>
          </a:xfrm>
        </p:spPr>
        <p:txBody>
          <a:bodyPr/>
          <a:lstStyle/>
          <a:p>
            <a:r>
              <a:rPr lang="en-US" sz="3200" b="1" dirty="0" smtClean="0">
                <a:latin typeface="Arial Narrow" panose="020B0606020202030204" pitchFamily="34" charset="0"/>
              </a:rPr>
              <a:t>DISTRIBUTION OF TOURISM ENTERPRISES</a:t>
            </a:r>
            <a:endParaRPr lang="en-US" sz="3200" b="1" dirty="0">
              <a:latin typeface="Arial Narrow" panose="020B0606020202030204" pitchFamily="34" charset="0"/>
            </a:endParaRPr>
          </a:p>
        </p:txBody>
      </p:sp>
      <p:sp>
        <p:nvSpPr>
          <p:cNvPr id="4" name="Slide Number Placeholder 3"/>
          <p:cNvSpPr>
            <a:spLocks noGrp="1"/>
          </p:cNvSpPr>
          <p:nvPr>
            <p:ph type="sldNum" sz="quarter" idx="11"/>
          </p:nvPr>
        </p:nvSpPr>
        <p:spPr/>
        <p:txBody>
          <a:bodyPr/>
          <a:lstStyle/>
          <a:p>
            <a:pPr>
              <a:defRPr/>
            </a:pPr>
            <a:fld id="{0614758F-BB67-4FCB-99FE-E24396511D5A}" type="slidenum">
              <a:rPr lang="en-US" smtClean="0"/>
              <a:pPr>
                <a:defRPr/>
              </a:pPr>
              <a:t>10</a:t>
            </a:fld>
            <a:endParaRPr lang="en-US" dirty="0"/>
          </a:p>
        </p:txBody>
      </p:sp>
      <p:graphicFrame>
        <p:nvGraphicFramePr>
          <p:cNvPr id="5" name="Content Placeholder 4"/>
          <p:cNvGraphicFramePr>
            <a:graphicFrameLocks noGrp="1"/>
          </p:cNvGraphicFramePr>
          <p:nvPr>
            <p:ph idx="1"/>
            <p:extLst/>
          </p:nvPr>
        </p:nvGraphicFramePr>
        <p:xfrm>
          <a:off x="0" y="914400"/>
          <a:ext cx="5029200" cy="5181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extLst/>
          </p:nvPr>
        </p:nvGraphicFramePr>
        <p:xfrm>
          <a:off x="4343400" y="533400"/>
          <a:ext cx="4658500" cy="5410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1865709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4294967295"/>
          </p:nvPr>
        </p:nvSpPr>
        <p:spPr>
          <a:xfrm>
            <a:off x="6759575" y="6381750"/>
            <a:ext cx="2133600" cy="339725"/>
          </a:xfrm>
          <a:prstGeom prst="rect">
            <a:avLst/>
          </a:prstGeom>
          <a:noFill/>
        </p:spPr>
        <p:txBody>
          <a:bodyPr/>
          <a:lstStyle/>
          <a:p>
            <a:pPr eaLnBrk="0" hangingPunct="0"/>
            <a:fld id="{A7D44DAB-872D-44D4-9548-B09176676FBB}" type="slidenum">
              <a:rPr lang="en-US" smtClean="0">
                <a:latin typeface="Calibri" pitchFamily="34" charset="0"/>
                <a:cs typeface="Arial" charset="0"/>
              </a:rPr>
              <a:pPr eaLnBrk="0" hangingPunct="0"/>
              <a:t>11</a:t>
            </a:fld>
            <a:endParaRPr lang="en-US" smtClean="0">
              <a:latin typeface="Calibri" pitchFamily="34" charset="0"/>
              <a:cs typeface="Arial" charset="0"/>
            </a:endParaRPr>
          </a:p>
        </p:txBody>
      </p:sp>
      <p:sp>
        <p:nvSpPr>
          <p:cNvPr id="39939" name="Rectangle 3"/>
          <p:cNvSpPr>
            <a:spLocks noGrp="1" noChangeArrowheads="1"/>
          </p:cNvSpPr>
          <p:nvPr>
            <p:ph type="body" idx="1"/>
          </p:nvPr>
        </p:nvSpPr>
        <p:spPr>
          <a:xfrm>
            <a:off x="152400" y="1539875"/>
            <a:ext cx="8686800" cy="5181600"/>
          </a:xfrm>
        </p:spPr>
        <p:txBody>
          <a:bodyPr/>
          <a:lstStyle/>
          <a:p>
            <a:pPr>
              <a:buFont typeface="Wingdings" panose="05000000000000000000" pitchFamily="2" charset="2"/>
              <a:buChar char="q"/>
            </a:pPr>
            <a:r>
              <a:rPr lang="en-US" sz="2000" dirty="0">
                <a:latin typeface="Arial Narrow" panose="020B0606020202030204" pitchFamily="34" charset="0"/>
              </a:rPr>
              <a:t>Apart from tourism, studies by</a:t>
            </a:r>
            <a:r>
              <a:rPr lang="en-US" sz="2000" b="1" dirty="0">
                <a:latin typeface="Arial Narrow" panose="020B0606020202030204" pitchFamily="34" charset="0"/>
              </a:rPr>
              <a:t> the </a:t>
            </a:r>
            <a:r>
              <a:rPr lang="en-US" sz="2000" b="1" dirty="0" err="1">
                <a:latin typeface="Arial Narrow" panose="020B0606020202030204" pitchFamily="34" charset="0"/>
              </a:rPr>
              <a:t>dti</a:t>
            </a:r>
            <a:r>
              <a:rPr lang="en-US" sz="2000" b="1" dirty="0">
                <a:latin typeface="Arial Narrow" panose="020B0606020202030204" pitchFamily="34" charset="0"/>
              </a:rPr>
              <a:t> </a:t>
            </a:r>
            <a:r>
              <a:rPr lang="en-US" sz="2000" dirty="0">
                <a:latin typeface="Arial Narrow" panose="020B0606020202030204" pitchFamily="34" charset="0"/>
              </a:rPr>
              <a:t>highlighted that transformation is still a challenge across all sectors. </a:t>
            </a:r>
            <a:endParaRPr lang="en-ZA" sz="2000" dirty="0">
              <a:latin typeface="Arial Narrow" panose="020B0606020202030204" pitchFamily="34" charset="0"/>
            </a:endParaRPr>
          </a:p>
        </p:txBody>
      </p:sp>
      <p:sp>
        <p:nvSpPr>
          <p:cNvPr id="6148" name="Rectangle 5"/>
          <p:cNvSpPr>
            <a:spLocks noChangeArrowheads="1"/>
          </p:cNvSpPr>
          <p:nvPr/>
        </p:nvSpPr>
        <p:spPr bwMode="auto">
          <a:xfrm>
            <a:off x="129309" y="304800"/>
            <a:ext cx="8686800" cy="584775"/>
          </a:xfrm>
          <a:prstGeom prst="rect">
            <a:avLst/>
          </a:prstGeom>
          <a:noFill/>
          <a:ln w="9525">
            <a:noFill/>
            <a:miter lim="800000"/>
            <a:headEnd/>
            <a:tailEnd/>
          </a:ln>
        </p:spPr>
        <p:txBody>
          <a:bodyPr wrap="square">
            <a:spAutoFit/>
          </a:bodyPr>
          <a:lstStyle/>
          <a:p>
            <a:pPr algn="ctr" eaLnBrk="0" hangingPunct="0"/>
            <a:r>
              <a:rPr lang="en-ZA" dirty="0">
                <a:solidFill>
                  <a:srgbClr val="FF0000"/>
                </a:solidFill>
                <a:latin typeface="Arial Rounded MT Bold" pitchFamily="34" charset="0"/>
              </a:rPr>
              <a:t> </a:t>
            </a:r>
            <a:r>
              <a:rPr lang="en-ZA" sz="3200" b="1" dirty="0" smtClean="0">
                <a:latin typeface="Arial Narrow" panose="020B0606020202030204" pitchFamily="34" charset="0"/>
              </a:rPr>
              <a:t>TRANSFORMATION TRENDS IN OTHER SECTORS </a:t>
            </a:r>
            <a:endParaRPr lang="en-ZA" sz="3200" dirty="0" smtClean="0">
              <a:solidFill>
                <a:srgbClr val="FF0000"/>
              </a:solidFill>
              <a:latin typeface="Arial Narrow" panose="020B0606020202030204" pitchFamily="34" charset="0"/>
            </a:endParaRPr>
          </a:p>
        </p:txBody>
      </p:sp>
    </p:spTree>
    <p:extLst>
      <p:ext uri="{BB962C8B-B14F-4D97-AF65-F5344CB8AC3E}">
        <p14:creationId xmlns:p14="http://schemas.microsoft.com/office/powerpoint/2010/main" xmlns="" val="7719676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34203"/>
            <a:ext cx="9067800" cy="838200"/>
          </a:xfrm>
        </p:spPr>
        <p:txBody>
          <a:bodyPr/>
          <a:lstStyle/>
          <a:p>
            <a:r>
              <a:rPr lang="en-ZA" altLang="en-US" sz="3200" b="1" dirty="0" smtClean="0">
                <a:latin typeface="Arial Narrow" panose="020B0606020202030204" pitchFamily="34" charset="0"/>
              </a:rPr>
              <a:t>STATE OF TRANSFORMATION IN ALL SECTORS</a:t>
            </a:r>
          </a:p>
        </p:txBody>
      </p:sp>
      <p:sp>
        <p:nvSpPr>
          <p:cNvPr id="29699" name="Content Placeholder 2"/>
          <p:cNvSpPr>
            <a:spLocks noGrp="1"/>
          </p:cNvSpPr>
          <p:nvPr>
            <p:ph idx="1"/>
          </p:nvPr>
        </p:nvSpPr>
        <p:spPr>
          <a:xfrm>
            <a:off x="625475" y="1295400"/>
            <a:ext cx="7086600" cy="3886200"/>
          </a:xfrm>
        </p:spPr>
        <p:txBody>
          <a:bodyPr/>
          <a:lstStyle/>
          <a:p>
            <a:pPr algn="just">
              <a:buFont typeface="Wingdings" pitchFamily="2" charset="2"/>
              <a:buChar char="q"/>
              <a:defRPr/>
            </a:pPr>
            <a:endParaRPr lang="en-US" sz="1600" dirty="0">
              <a:ea typeface="+mn-ea"/>
              <a:cs typeface="+mn-cs"/>
            </a:endParaRPr>
          </a:p>
          <a:p>
            <a:pPr marL="0" indent="0">
              <a:buFont typeface="Wingdings" pitchFamily="2" charset="2"/>
              <a:buNone/>
              <a:defRPr/>
            </a:pPr>
            <a:endParaRPr lang="en-ZA" sz="1600" dirty="0" smtClean="0">
              <a:ea typeface="+mn-ea"/>
              <a:cs typeface="+mn-cs"/>
            </a:endParaRPr>
          </a:p>
          <a:p>
            <a:pPr>
              <a:defRPr/>
            </a:pPr>
            <a:endParaRPr lang="en-ZA" sz="1600" dirty="0" smtClean="0">
              <a:ea typeface="+mn-ea"/>
              <a:cs typeface="+mn-cs"/>
            </a:endParaRPr>
          </a:p>
          <a:p>
            <a:pPr>
              <a:defRPr/>
            </a:pPr>
            <a:endParaRPr lang="en-ZA" sz="1600" dirty="0">
              <a:ea typeface="+mn-ea"/>
              <a:cs typeface="+mn-cs"/>
            </a:endParaRPr>
          </a:p>
        </p:txBody>
      </p:sp>
      <p:pic>
        <p:nvPicPr>
          <p:cNvPr id="1126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47700" y="1447800"/>
            <a:ext cx="7239000" cy="3733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269" name="Rectangle 1"/>
          <p:cNvSpPr>
            <a:spLocks noChangeArrowheads="1"/>
          </p:cNvSpPr>
          <p:nvPr/>
        </p:nvSpPr>
        <p:spPr bwMode="auto">
          <a:xfrm>
            <a:off x="3505202" y="5438777"/>
            <a:ext cx="1803699"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ZA" altLang="en-US" sz="1000" b="1" i="1"/>
              <a:t>Data Source: Empowerdex</a:t>
            </a:r>
            <a:endParaRPr lang="en-ZA" altLang="en-US" sz="1000"/>
          </a:p>
        </p:txBody>
      </p:sp>
      <p:sp>
        <p:nvSpPr>
          <p:cNvPr id="4" name="Slide Number Placeholder 3"/>
          <p:cNvSpPr>
            <a:spLocks noGrp="1"/>
          </p:cNvSpPr>
          <p:nvPr>
            <p:ph type="sldNum" sz="quarter" idx="11"/>
          </p:nvPr>
        </p:nvSpPr>
        <p:spPr>
          <a:xfrm>
            <a:off x="2971800" y="6324600"/>
            <a:ext cx="2133600" cy="365125"/>
          </a:xfrm>
        </p:spPr>
        <p:txBody>
          <a:bodyPr/>
          <a:lstStyle/>
          <a:p>
            <a:pPr algn="ctr">
              <a:defRPr/>
            </a:pPr>
            <a:fld id="{0614758F-BB67-4FCB-99FE-E24396511D5A}" type="slidenum">
              <a:rPr lang="en-US" smtClean="0"/>
              <a:pPr algn="ctr">
                <a:defRPr/>
              </a:pPr>
              <a:t>12</a:t>
            </a:fld>
            <a:endParaRPr lang="en-US" dirty="0"/>
          </a:p>
        </p:txBody>
      </p:sp>
    </p:spTree>
    <p:extLst>
      <p:ext uri="{BB962C8B-B14F-4D97-AF65-F5344CB8AC3E}">
        <p14:creationId xmlns:p14="http://schemas.microsoft.com/office/powerpoint/2010/main" xmlns="" val="821709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4294967295"/>
          </p:nvPr>
        </p:nvSpPr>
        <p:spPr>
          <a:xfrm>
            <a:off x="6759575" y="6381750"/>
            <a:ext cx="2133600" cy="339725"/>
          </a:xfrm>
          <a:prstGeom prst="rect">
            <a:avLst/>
          </a:prstGeom>
          <a:noFill/>
        </p:spPr>
        <p:txBody>
          <a:bodyPr/>
          <a:lstStyle/>
          <a:p>
            <a:pPr eaLnBrk="0" hangingPunct="0"/>
            <a:fld id="{A7D44DAB-872D-44D4-9548-B09176676FBB}" type="slidenum">
              <a:rPr lang="en-US" smtClean="0">
                <a:latin typeface="Calibri" pitchFamily="34" charset="0"/>
                <a:cs typeface="Arial" charset="0"/>
              </a:rPr>
              <a:pPr eaLnBrk="0" hangingPunct="0"/>
              <a:t>13</a:t>
            </a:fld>
            <a:endParaRPr lang="en-US" smtClean="0">
              <a:latin typeface="Calibri" pitchFamily="34" charset="0"/>
              <a:cs typeface="Arial" charset="0"/>
            </a:endParaRPr>
          </a:p>
        </p:txBody>
      </p:sp>
      <p:sp>
        <p:nvSpPr>
          <p:cNvPr id="39939" name="Rectangle 3"/>
          <p:cNvSpPr>
            <a:spLocks noGrp="1" noChangeArrowheads="1"/>
          </p:cNvSpPr>
          <p:nvPr>
            <p:ph type="body" idx="1"/>
          </p:nvPr>
        </p:nvSpPr>
        <p:spPr>
          <a:xfrm>
            <a:off x="0" y="704113"/>
            <a:ext cx="8686800" cy="5181600"/>
          </a:xfrm>
        </p:spPr>
        <p:txBody>
          <a:bodyPr/>
          <a:lstStyle/>
          <a:p>
            <a:pPr algn="just">
              <a:buFont typeface="Wingdings" panose="05000000000000000000" pitchFamily="2" charset="2"/>
              <a:buChar char="q"/>
            </a:pPr>
            <a:r>
              <a:rPr lang="en-US" sz="2000" dirty="0" smtClean="0">
                <a:latin typeface="Arial Narrow" panose="020B0606020202030204" pitchFamily="34" charset="0"/>
              </a:rPr>
              <a:t>To </a:t>
            </a:r>
            <a:r>
              <a:rPr lang="en-US" sz="2000" dirty="0">
                <a:latin typeface="Arial Narrow" panose="020B0606020202030204" pitchFamily="34" charset="0"/>
              </a:rPr>
              <a:t>tighten the transformation process in general, </a:t>
            </a:r>
            <a:r>
              <a:rPr lang="en-US" sz="2000" b="1" dirty="0">
                <a:latin typeface="Arial Narrow" panose="020B0606020202030204" pitchFamily="34" charset="0"/>
              </a:rPr>
              <a:t>the </a:t>
            </a:r>
            <a:r>
              <a:rPr lang="en-US" sz="2000" b="1" dirty="0" err="1">
                <a:latin typeface="Arial Narrow" panose="020B0606020202030204" pitchFamily="34" charset="0"/>
              </a:rPr>
              <a:t>dti</a:t>
            </a:r>
            <a:r>
              <a:rPr lang="en-US" sz="2000" dirty="0">
                <a:latin typeface="Arial Narrow" panose="020B0606020202030204" pitchFamily="34" charset="0"/>
              </a:rPr>
              <a:t> </a:t>
            </a:r>
            <a:r>
              <a:rPr lang="en-US" sz="2000" dirty="0" err="1">
                <a:latin typeface="Arial Narrow" panose="020B0606020202030204" pitchFamily="34" charset="0"/>
              </a:rPr>
              <a:t>gazetted</a:t>
            </a:r>
            <a:r>
              <a:rPr lang="en-US" sz="2000" dirty="0">
                <a:latin typeface="Arial Narrow" panose="020B0606020202030204" pitchFamily="34" charset="0"/>
              </a:rPr>
              <a:t> the Amended B-BBEE Generic Codes </a:t>
            </a:r>
            <a:r>
              <a:rPr lang="en-US" sz="2000" dirty="0" smtClean="0">
                <a:latin typeface="Arial Narrow" panose="020B0606020202030204" pitchFamily="34" charset="0"/>
              </a:rPr>
              <a:t>on </a:t>
            </a:r>
            <a:r>
              <a:rPr lang="en-US" sz="2000" dirty="0">
                <a:latin typeface="Arial Narrow" panose="020B0606020202030204" pitchFamily="34" charset="0"/>
              </a:rPr>
              <a:t>11 October 2013 and mandated all Sector Charter Councils to overall their sector specific codes to align to </a:t>
            </a:r>
            <a:r>
              <a:rPr lang="en-US" sz="2000" b="1" dirty="0">
                <a:latin typeface="Arial Narrow" panose="020B0606020202030204" pitchFamily="34" charset="0"/>
              </a:rPr>
              <a:t>the </a:t>
            </a:r>
            <a:r>
              <a:rPr lang="en-US" sz="2000" b="1" dirty="0" err="1">
                <a:latin typeface="Arial Narrow" panose="020B0606020202030204" pitchFamily="34" charset="0"/>
              </a:rPr>
              <a:t>dti’s</a:t>
            </a:r>
            <a:r>
              <a:rPr lang="en-US" sz="2000" dirty="0">
                <a:latin typeface="Arial Narrow" panose="020B0606020202030204" pitchFamily="34" charset="0"/>
              </a:rPr>
              <a:t> codes as </a:t>
            </a:r>
            <a:r>
              <a:rPr lang="en-US" sz="2000" dirty="0" smtClean="0">
                <a:latin typeface="Arial Narrow" panose="020B0606020202030204" pitchFamily="34" charset="0"/>
              </a:rPr>
              <a:t>well</a:t>
            </a:r>
            <a:r>
              <a:rPr lang="en-US" sz="2000" dirty="0">
                <a:latin typeface="Arial Narrow" panose="020B0606020202030204" pitchFamily="34" charset="0"/>
              </a:rPr>
              <a:t>;</a:t>
            </a:r>
            <a:endParaRPr lang="en-US" sz="2000" dirty="0" smtClean="0">
              <a:latin typeface="Arial Narrow" panose="020B0606020202030204" pitchFamily="34" charset="0"/>
            </a:endParaRPr>
          </a:p>
          <a:p>
            <a:pPr algn="just">
              <a:buFont typeface="Wingdings" panose="05000000000000000000" pitchFamily="2" charset="2"/>
              <a:buChar char="q"/>
            </a:pPr>
            <a:r>
              <a:rPr lang="en-ZA" sz="2000" dirty="0">
                <a:latin typeface="Arial Narrow" panose="020B0606020202030204" pitchFamily="34" charset="0"/>
              </a:rPr>
              <a:t>I</a:t>
            </a:r>
            <a:r>
              <a:rPr lang="en-ZA" sz="2000" dirty="0" smtClean="0">
                <a:latin typeface="Arial Narrow" panose="020B0606020202030204" pitchFamily="34" charset="0"/>
              </a:rPr>
              <a:t>n </a:t>
            </a:r>
            <a:r>
              <a:rPr lang="en-ZA" sz="2000" dirty="0">
                <a:latin typeface="Arial Narrow" panose="020B0606020202030204" pitchFamily="34" charset="0"/>
              </a:rPr>
              <a:t>June 2014, the Tourism B-BBEE Charter Council developed an initial draft Tourism B-BBEE </a:t>
            </a:r>
            <a:r>
              <a:rPr lang="en-ZA" sz="2000" dirty="0" smtClean="0">
                <a:latin typeface="Arial Narrow" panose="020B0606020202030204" pitchFamily="34" charset="0"/>
              </a:rPr>
              <a:t>Codes; </a:t>
            </a:r>
          </a:p>
          <a:p>
            <a:pPr algn="just">
              <a:buFont typeface="Wingdings" panose="05000000000000000000" pitchFamily="2" charset="2"/>
              <a:buChar char="q"/>
            </a:pPr>
            <a:r>
              <a:rPr lang="en-ZA" sz="2000" dirty="0" smtClean="0">
                <a:latin typeface="Arial Narrow" panose="020B0606020202030204" pitchFamily="34" charset="0"/>
              </a:rPr>
              <a:t>After </a:t>
            </a:r>
            <a:r>
              <a:rPr lang="en-ZA" sz="2000" dirty="0">
                <a:latin typeface="Arial Narrow" panose="020B0606020202030204" pitchFamily="34" charset="0"/>
              </a:rPr>
              <a:t>approval by the Minister of Tourism, the Council embarked on nation-wide stakeholder consultations from July to November 2014 to solicit inputs and comments from all interested and affected persons and organisations, including focussed group sessions with the key national </a:t>
            </a:r>
            <a:r>
              <a:rPr lang="en-ZA" sz="2000" dirty="0" smtClean="0">
                <a:latin typeface="Arial Narrow" panose="020B0606020202030204" pitchFamily="34" charset="0"/>
              </a:rPr>
              <a:t>bodies</a:t>
            </a:r>
            <a:r>
              <a:rPr lang="en-ZA" sz="2000" dirty="0">
                <a:latin typeface="Arial Narrow" panose="020B0606020202030204" pitchFamily="34" charset="0"/>
              </a:rPr>
              <a:t>;</a:t>
            </a:r>
            <a:endParaRPr lang="en-ZA" sz="2000" dirty="0" smtClean="0">
              <a:latin typeface="Arial Narrow" panose="020B0606020202030204" pitchFamily="34" charset="0"/>
            </a:endParaRPr>
          </a:p>
          <a:p>
            <a:pPr algn="just">
              <a:buFont typeface="Wingdings" panose="05000000000000000000" pitchFamily="2" charset="2"/>
              <a:buChar char="q"/>
            </a:pPr>
            <a:r>
              <a:rPr lang="en-ZA" sz="2000" dirty="0" smtClean="0">
                <a:latin typeface="Arial Narrow" panose="020B0606020202030204" pitchFamily="34" charset="0"/>
              </a:rPr>
              <a:t>An </a:t>
            </a:r>
            <a:r>
              <a:rPr lang="en-ZA" sz="2000" dirty="0">
                <a:latin typeface="Arial Narrow" panose="020B0606020202030204" pitchFamily="34" charset="0"/>
              </a:rPr>
              <a:t>extension for submission of written comments and additional consultations was given to all stakeholders until December </a:t>
            </a:r>
            <a:r>
              <a:rPr lang="en-ZA" sz="2000" dirty="0" smtClean="0">
                <a:latin typeface="Arial Narrow" panose="020B0606020202030204" pitchFamily="34" charset="0"/>
              </a:rPr>
              <a:t>2014</a:t>
            </a:r>
            <a:r>
              <a:rPr lang="en-ZA" sz="2000" dirty="0">
                <a:latin typeface="Arial Narrow" panose="020B0606020202030204" pitchFamily="34" charset="0"/>
              </a:rPr>
              <a:t>;</a:t>
            </a:r>
            <a:endParaRPr lang="en-ZA" sz="2000" dirty="0" smtClean="0">
              <a:latin typeface="Arial Narrow" panose="020B0606020202030204" pitchFamily="34" charset="0"/>
            </a:endParaRPr>
          </a:p>
          <a:p>
            <a:pPr algn="just">
              <a:buFont typeface="Wingdings" panose="05000000000000000000" pitchFamily="2" charset="2"/>
              <a:buChar char="q"/>
            </a:pPr>
            <a:r>
              <a:rPr lang="en-ZA" sz="2000" dirty="0">
                <a:latin typeface="Arial Narrow" panose="020B0606020202030204" pitchFamily="34" charset="0"/>
              </a:rPr>
              <a:t>The Council </a:t>
            </a:r>
            <a:r>
              <a:rPr lang="en-ZA" sz="2000" dirty="0" smtClean="0">
                <a:latin typeface="Arial Narrow" panose="020B0606020202030204" pitchFamily="34" charset="0"/>
              </a:rPr>
              <a:t>received an </a:t>
            </a:r>
            <a:r>
              <a:rPr lang="en-ZA" sz="2000" dirty="0">
                <a:latin typeface="Arial Narrow" panose="020B0606020202030204" pitchFamily="34" charset="0"/>
              </a:rPr>
              <a:t>overwhelming support </a:t>
            </a:r>
            <a:r>
              <a:rPr lang="en-ZA" sz="2000" dirty="0" smtClean="0">
                <a:latin typeface="Arial Narrow" panose="020B0606020202030204" pitchFamily="34" charset="0"/>
              </a:rPr>
              <a:t>from </a:t>
            </a:r>
            <a:r>
              <a:rPr lang="en-ZA" sz="2000" dirty="0">
                <a:latin typeface="Arial Narrow" panose="020B0606020202030204" pitchFamily="34" charset="0"/>
              </a:rPr>
              <a:t>many tourism stakeholders in all the nine provinces on </a:t>
            </a:r>
            <a:r>
              <a:rPr lang="en-ZA" sz="2000" dirty="0" smtClean="0">
                <a:latin typeface="Arial Narrow" panose="020B0606020202030204" pitchFamily="34" charset="0"/>
              </a:rPr>
              <a:t>the amendments, and adopted the Codes on 25 March 2015;</a:t>
            </a:r>
          </a:p>
          <a:p>
            <a:pPr algn="just">
              <a:buFont typeface="Wingdings" panose="05000000000000000000" pitchFamily="2" charset="2"/>
              <a:buChar char="q"/>
            </a:pPr>
            <a:r>
              <a:rPr lang="en-ZA" sz="2000" dirty="0" smtClean="0">
                <a:latin typeface="Arial Narrow" panose="020B0606020202030204" pitchFamily="34" charset="0"/>
              </a:rPr>
              <a:t>The Codes will </a:t>
            </a:r>
            <a:r>
              <a:rPr lang="en-ZA" sz="2000" dirty="0">
                <a:latin typeface="Arial Narrow" panose="020B0606020202030204" pitchFamily="34" charset="0"/>
              </a:rPr>
              <a:t>be submitted to the Tourism Minister for consideration and concurrence before submitting to </a:t>
            </a:r>
            <a:r>
              <a:rPr lang="en-ZA" sz="2000" b="1" dirty="0">
                <a:latin typeface="Arial Narrow" panose="020B0606020202030204" pitchFamily="34" charset="0"/>
              </a:rPr>
              <a:t>the </a:t>
            </a:r>
            <a:r>
              <a:rPr lang="en-ZA" sz="2000" b="1" dirty="0" err="1">
                <a:latin typeface="Arial Narrow" panose="020B0606020202030204" pitchFamily="34" charset="0"/>
              </a:rPr>
              <a:t>dti</a:t>
            </a:r>
            <a:r>
              <a:rPr lang="en-ZA" sz="2000" dirty="0">
                <a:latin typeface="Arial Narrow" panose="020B0606020202030204" pitchFamily="34" charset="0"/>
              </a:rPr>
              <a:t> for publishing in the government gazette.</a:t>
            </a:r>
          </a:p>
          <a:p>
            <a:pPr algn="just">
              <a:buFont typeface="Wingdings" panose="05000000000000000000" pitchFamily="2" charset="2"/>
              <a:buChar char="q"/>
            </a:pPr>
            <a:endParaRPr lang="en-ZA" sz="2000" dirty="0">
              <a:latin typeface="Arial Narrow" panose="020B0606020202030204" pitchFamily="34" charset="0"/>
            </a:endParaRPr>
          </a:p>
          <a:p>
            <a:pPr>
              <a:buFont typeface="Wingdings" panose="05000000000000000000" pitchFamily="2" charset="2"/>
              <a:buChar char="q"/>
            </a:pPr>
            <a:endParaRPr lang="en-ZA" sz="2000" dirty="0">
              <a:latin typeface="Arial Narrow" panose="020B0606020202030204" pitchFamily="34" charset="0"/>
            </a:endParaRPr>
          </a:p>
          <a:p>
            <a:pPr lvl="0">
              <a:buFont typeface="Wingdings" panose="05000000000000000000" pitchFamily="2" charset="2"/>
              <a:buChar char="q"/>
            </a:pPr>
            <a:endParaRPr lang="en-ZA" sz="2000" dirty="0">
              <a:latin typeface="Arial Narrow" panose="020B0606020202030204" pitchFamily="34" charset="0"/>
            </a:endParaRPr>
          </a:p>
        </p:txBody>
      </p:sp>
      <p:sp>
        <p:nvSpPr>
          <p:cNvPr id="6148" name="Rectangle 5"/>
          <p:cNvSpPr>
            <a:spLocks noChangeArrowheads="1"/>
          </p:cNvSpPr>
          <p:nvPr/>
        </p:nvSpPr>
        <p:spPr bwMode="auto">
          <a:xfrm>
            <a:off x="76200" y="-34636"/>
            <a:ext cx="8686800" cy="584775"/>
          </a:xfrm>
          <a:prstGeom prst="rect">
            <a:avLst/>
          </a:prstGeom>
          <a:noFill/>
          <a:ln w="9525">
            <a:noFill/>
            <a:miter lim="800000"/>
            <a:headEnd/>
            <a:tailEnd/>
          </a:ln>
        </p:spPr>
        <p:txBody>
          <a:bodyPr wrap="square">
            <a:spAutoFit/>
          </a:bodyPr>
          <a:lstStyle/>
          <a:p>
            <a:pPr algn="ctr" eaLnBrk="0" hangingPunct="0"/>
            <a:r>
              <a:rPr lang="en-ZA" dirty="0">
                <a:solidFill>
                  <a:srgbClr val="FF0000"/>
                </a:solidFill>
                <a:latin typeface="Arial Rounded MT Bold" pitchFamily="34" charset="0"/>
              </a:rPr>
              <a:t> </a:t>
            </a:r>
            <a:r>
              <a:rPr lang="en-ZA" sz="3200" b="1" dirty="0" smtClean="0">
                <a:latin typeface="Arial Narrow" panose="020B0606020202030204" pitchFamily="34" charset="0"/>
              </a:rPr>
              <a:t>WHAT WAS DONE TO IMPROVE THE SITUATION? </a:t>
            </a:r>
            <a:endParaRPr lang="en-ZA" sz="3200" dirty="0" smtClean="0">
              <a:solidFill>
                <a:srgbClr val="FF0000"/>
              </a:solidFill>
              <a:latin typeface="Arial Narrow" panose="020B0606020202030204" pitchFamily="34" charset="0"/>
            </a:endParaRPr>
          </a:p>
        </p:txBody>
      </p:sp>
    </p:spTree>
    <p:extLst>
      <p:ext uri="{BB962C8B-B14F-4D97-AF65-F5344CB8AC3E}">
        <p14:creationId xmlns:p14="http://schemas.microsoft.com/office/powerpoint/2010/main" xmlns="" val="498649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4294967295"/>
          </p:nvPr>
        </p:nvSpPr>
        <p:spPr>
          <a:xfrm>
            <a:off x="6759575" y="6381750"/>
            <a:ext cx="2133600" cy="339725"/>
          </a:xfrm>
          <a:prstGeom prst="rect">
            <a:avLst/>
          </a:prstGeom>
          <a:noFill/>
        </p:spPr>
        <p:txBody>
          <a:bodyPr/>
          <a:lstStyle/>
          <a:p>
            <a:pPr eaLnBrk="0" hangingPunct="0"/>
            <a:fld id="{A7D44DAB-872D-44D4-9548-B09176676FBB}" type="slidenum">
              <a:rPr lang="en-US" smtClean="0">
                <a:latin typeface="Calibri" pitchFamily="34" charset="0"/>
                <a:cs typeface="Arial" charset="0"/>
              </a:rPr>
              <a:pPr eaLnBrk="0" hangingPunct="0"/>
              <a:t>14</a:t>
            </a:fld>
            <a:endParaRPr lang="en-US" smtClean="0">
              <a:latin typeface="Calibri" pitchFamily="34" charset="0"/>
              <a:cs typeface="Arial" charset="0"/>
            </a:endParaRPr>
          </a:p>
        </p:txBody>
      </p:sp>
      <p:sp>
        <p:nvSpPr>
          <p:cNvPr id="39939" name="Rectangle 3"/>
          <p:cNvSpPr>
            <a:spLocks noGrp="1" noChangeArrowheads="1"/>
          </p:cNvSpPr>
          <p:nvPr>
            <p:ph type="body" idx="1"/>
          </p:nvPr>
        </p:nvSpPr>
        <p:spPr>
          <a:xfrm>
            <a:off x="132471" y="704113"/>
            <a:ext cx="8686800" cy="5181600"/>
          </a:xfrm>
        </p:spPr>
        <p:txBody>
          <a:bodyPr/>
          <a:lstStyle/>
          <a:p>
            <a:pPr marL="0" indent="0" algn="just">
              <a:buNone/>
            </a:pPr>
            <a:r>
              <a:rPr lang="en-ZA" sz="2000" dirty="0" smtClean="0">
                <a:latin typeface="Arial Narrow" panose="020B0606020202030204" pitchFamily="34" charset="0"/>
              </a:rPr>
              <a:t>Amongst other things:</a:t>
            </a:r>
          </a:p>
          <a:p>
            <a:pPr marL="0" indent="0" algn="just">
              <a:buNone/>
            </a:pPr>
            <a:endParaRPr lang="en-ZA" sz="2000" dirty="0" smtClean="0">
              <a:latin typeface="Arial Narrow" panose="020B0606020202030204" pitchFamily="34" charset="0"/>
            </a:endParaRPr>
          </a:p>
          <a:p>
            <a:pPr algn="just">
              <a:buFont typeface="Wingdings" panose="05000000000000000000" pitchFamily="2" charset="2"/>
              <a:buChar char="q"/>
            </a:pPr>
            <a:r>
              <a:rPr lang="en-ZA" sz="2000" dirty="0">
                <a:latin typeface="Arial Narrow" panose="020B0606020202030204" pitchFamily="34" charset="0"/>
              </a:rPr>
              <a:t>Council developed a B-BBEE Award Category for the Lilizela Tourism Awards to celebrate the best performers on transformation in the tourism </a:t>
            </a:r>
            <a:r>
              <a:rPr lang="en-ZA" sz="2000" dirty="0" smtClean="0">
                <a:latin typeface="Arial Narrow" panose="020B0606020202030204" pitchFamily="34" charset="0"/>
              </a:rPr>
              <a:t>sector;</a:t>
            </a:r>
          </a:p>
          <a:p>
            <a:pPr algn="just">
              <a:buFont typeface="Wingdings" panose="05000000000000000000" pitchFamily="2" charset="2"/>
              <a:buChar char="q"/>
            </a:pPr>
            <a:r>
              <a:rPr lang="en-ZA" sz="2000" dirty="0">
                <a:latin typeface="Arial Narrow" panose="020B0606020202030204" pitchFamily="34" charset="0"/>
              </a:rPr>
              <a:t>D</a:t>
            </a:r>
            <a:r>
              <a:rPr lang="en-ZA" sz="2000" dirty="0" smtClean="0">
                <a:latin typeface="Arial Narrow" panose="020B0606020202030204" pitchFamily="34" charset="0"/>
              </a:rPr>
              <a:t>eveloped </a:t>
            </a:r>
            <a:r>
              <a:rPr lang="en-ZA" sz="2000" dirty="0">
                <a:latin typeface="Arial Narrow" panose="020B0606020202030204" pitchFamily="34" charset="0"/>
              </a:rPr>
              <a:t>a guide on procurement needs of large enterprises in the tourism sector, which will once finalised channel small businesses to the right niches in the sector where they can find better procurement opportunities and equip themselves with information to meet the demands </a:t>
            </a:r>
            <a:r>
              <a:rPr lang="en-ZA" sz="2000" dirty="0" smtClean="0">
                <a:latin typeface="Arial Narrow" panose="020B0606020202030204" pitchFamily="34" charset="0"/>
              </a:rPr>
              <a:t>ahead; </a:t>
            </a:r>
          </a:p>
          <a:p>
            <a:pPr algn="just">
              <a:buFont typeface="Wingdings" panose="05000000000000000000" pitchFamily="2" charset="2"/>
              <a:buChar char="q"/>
            </a:pPr>
            <a:r>
              <a:rPr lang="en-ZA" sz="2000" dirty="0">
                <a:latin typeface="Arial Narrow" panose="020B0606020202030204" pitchFamily="34" charset="0"/>
              </a:rPr>
              <a:t>The Council will also </a:t>
            </a:r>
            <a:r>
              <a:rPr lang="en-US" sz="2000" dirty="0">
                <a:latin typeface="Arial Narrow" panose="020B0606020202030204" pitchFamily="34" charset="0"/>
              </a:rPr>
              <a:t>develop a database </a:t>
            </a:r>
            <a:r>
              <a:rPr lang="en-US" sz="2000" dirty="0" smtClean="0">
                <a:latin typeface="Arial Narrow" panose="020B0606020202030204" pitchFamily="34" charset="0"/>
              </a:rPr>
              <a:t>of </a:t>
            </a:r>
            <a:r>
              <a:rPr lang="en-US" sz="2000" dirty="0">
                <a:latin typeface="Arial Narrow" panose="020B0606020202030204" pitchFamily="34" charset="0"/>
              </a:rPr>
              <a:t>black owned enterprises to support </a:t>
            </a:r>
            <a:r>
              <a:rPr lang="en-ZA" sz="2000" dirty="0">
                <a:latin typeface="Arial Narrow" panose="020B0606020202030204" pitchFamily="34" charset="0"/>
              </a:rPr>
              <a:t>Enterprise and Supplier Development </a:t>
            </a:r>
            <a:r>
              <a:rPr lang="en-ZA" sz="2000" dirty="0" smtClean="0">
                <a:latin typeface="Arial Narrow" panose="020B0606020202030204" pitchFamily="34" charset="0"/>
              </a:rPr>
              <a:t>initiatives </a:t>
            </a:r>
            <a:r>
              <a:rPr lang="en-ZA" sz="2000" dirty="0">
                <a:latin typeface="Arial Narrow" panose="020B0606020202030204" pitchFamily="34" charset="0"/>
              </a:rPr>
              <a:t>to accelerate </a:t>
            </a:r>
            <a:r>
              <a:rPr lang="en-ZA" sz="2000" dirty="0" smtClean="0">
                <a:latin typeface="Arial Narrow" panose="020B0606020202030204" pitchFamily="34" charset="0"/>
              </a:rPr>
              <a:t>the empowerment </a:t>
            </a:r>
            <a:r>
              <a:rPr lang="en-ZA" sz="2000" dirty="0">
                <a:latin typeface="Arial Narrow" panose="020B0606020202030204" pitchFamily="34" charset="0"/>
              </a:rPr>
              <a:t>of </a:t>
            </a:r>
            <a:r>
              <a:rPr lang="en-ZA" sz="2000" dirty="0" smtClean="0">
                <a:latin typeface="Arial Narrow" panose="020B0606020202030204" pitchFamily="34" charset="0"/>
              </a:rPr>
              <a:t>SMMEs </a:t>
            </a:r>
            <a:r>
              <a:rPr lang="en-ZA" sz="2000" dirty="0">
                <a:latin typeface="Arial Narrow" panose="020B0606020202030204" pitchFamily="34" charset="0"/>
              </a:rPr>
              <a:t>and </a:t>
            </a:r>
            <a:r>
              <a:rPr lang="en-ZA" sz="2000" dirty="0" smtClean="0">
                <a:latin typeface="Arial Narrow" panose="020B0606020202030204" pitchFamily="34" charset="0"/>
              </a:rPr>
              <a:t>new </a:t>
            </a:r>
            <a:r>
              <a:rPr lang="en-ZA" sz="2000" dirty="0">
                <a:latin typeface="Arial Narrow" panose="020B0606020202030204" pitchFamily="34" charset="0"/>
              </a:rPr>
              <a:t>entrants in the tourism </a:t>
            </a:r>
            <a:r>
              <a:rPr lang="en-ZA" sz="2000" dirty="0" smtClean="0">
                <a:latin typeface="Arial Narrow" panose="020B0606020202030204" pitchFamily="34" charset="0"/>
              </a:rPr>
              <a:t>sector;</a:t>
            </a:r>
          </a:p>
          <a:p>
            <a:pPr algn="just">
              <a:buFont typeface="Wingdings" panose="05000000000000000000" pitchFamily="2" charset="2"/>
              <a:buChar char="q"/>
            </a:pPr>
            <a:r>
              <a:rPr lang="en-ZA" sz="2000" dirty="0">
                <a:latin typeface="Arial Narrow" panose="020B0606020202030204" pitchFamily="34" charset="0"/>
              </a:rPr>
              <a:t>The Executive Development Programme to capacitate Black women in tourism will be developed in conjunction with a distinguished South African business </a:t>
            </a:r>
            <a:r>
              <a:rPr lang="en-ZA" sz="2000" dirty="0" smtClean="0">
                <a:latin typeface="Arial Narrow" panose="020B0606020202030204" pitchFamily="34" charset="0"/>
              </a:rPr>
              <a:t>school. </a:t>
            </a:r>
            <a:r>
              <a:rPr lang="en-ZA" sz="2000" dirty="0">
                <a:latin typeface="Arial Narrow" panose="020B0606020202030204" pitchFamily="34" charset="0"/>
              </a:rPr>
              <a:t>The ultimate goal is to capacitate black female managers to graduate them into black industrialists for the tourism sector in the</a:t>
            </a:r>
            <a:r>
              <a:rPr lang="en-US" sz="2000" dirty="0">
                <a:latin typeface="Arial Narrow" panose="020B0606020202030204" pitchFamily="34" charset="0"/>
              </a:rPr>
              <a:t> near </a:t>
            </a:r>
            <a:r>
              <a:rPr lang="en-US" sz="2000" dirty="0" smtClean="0">
                <a:latin typeface="Arial Narrow" panose="020B0606020202030204" pitchFamily="34" charset="0"/>
              </a:rPr>
              <a:t>future.</a:t>
            </a:r>
            <a:endParaRPr lang="en-ZA" sz="2000" dirty="0">
              <a:latin typeface="Arial Narrow" panose="020B0606020202030204" pitchFamily="34" charset="0"/>
            </a:endParaRPr>
          </a:p>
          <a:p>
            <a:pPr algn="just">
              <a:buFont typeface="Wingdings" panose="05000000000000000000" pitchFamily="2" charset="2"/>
              <a:buChar char="q"/>
            </a:pPr>
            <a:endParaRPr lang="en-ZA" sz="2000" dirty="0">
              <a:latin typeface="Arial Narrow" panose="020B0606020202030204" pitchFamily="34" charset="0"/>
            </a:endParaRPr>
          </a:p>
          <a:p>
            <a:pPr>
              <a:buFont typeface="Wingdings" panose="05000000000000000000" pitchFamily="2" charset="2"/>
              <a:buChar char="q"/>
            </a:pPr>
            <a:endParaRPr lang="en-ZA" sz="2000" dirty="0">
              <a:latin typeface="Arial Narrow" panose="020B0606020202030204" pitchFamily="34" charset="0"/>
            </a:endParaRPr>
          </a:p>
          <a:p>
            <a:pPr lvl="0">
              <a:buFont typeface="Wingdings" panose="05000000000000000000" pitchFamily="2" charset="2"/>
              <a:buChar char="q"/>
            </a:pPr>
            <a:endParaRPr lang="en-ZA" sz="2000" dirty="0">
              <a:latin typeface="Arial Narrow" panose="020B0606020202030204" pitchFamily="34" charset="0"/>
            </a:endParaRPr>
          </a:p>
        </p:txBody>
      </p:sp>
      <p:sp>
        <p:nvSpPr>
          <p:cNvPr id="6148" name="Rectangle 5"/>
          <p:cNvSpPr>
            <a:spLocks noChangeArrowheads="1"/>
          </p:cNvSpPr>
          <p:nvPr/>
        </p:nvSpPr>
        <p:spPr bwMode="auto">
          <a:xfrm>
            <a:off x="132471" y="13855"/>
            <a:ext cx="8686800" cy="584775"/>
          </a:xfrm>
          <a:prstGeom prst="rect">
            <a:avLst/>
          </a:prstGeom>
          <a:noFill/>
          <a:ln w="9525">
            <a:noFill/>
            <a:miter lim="800000"/>
            <a:headEnd/>
            <a:tailEnd/>
          </a:ln>
        </p:spPr>
        <p:txBody>
          <a:bodyPr wrap="square">
            <a:spAutoFit/>
          </a:bodyPr>
          <a:lstStyle/>
          <a:p>
            <a:pPr algn="ctr" eaLnBrk="0" hangingPunct="0"/>
            <a:r>
              <a:rPr lang="en-ZA" dirty="0">
                <a:solidFill>
                  <a:srgbClr val="FF0000"/>
                </a:solidFill>
                <a:latin typeface="Arial Rounded MT Bold" pitchFamily="34" charset="0"/>
              </a:rPr>
              <a:t> </a:t>
            </a:r>
            <a:r>
              <a:rPr lang="en-ZA" sz="3200" b="1" dirty="0" smtClean="0">
                <a:latin typeface="Arial Narrow" panose="020B0606020202030204" pitchFamily="34" charset="0"/>
              </a:rPr>
              <a:t>WHAT MORE IS THE COUNCIL DOING?</a:t>
            </a:r>
            <a:endParaRPr lang="en-ZA" sz="3200" dirty="0" smtClean="0">
              <a:solidFill>
                <a:srgbClr val="FF0000"/>
              </a:solidFill>
              <a:latin typeface="Arial Narrow" panose="020B0606020202030204" pitchFamily="34" charset="0"/>
            </a:endParaRPr>
          </a:p>
        </p:txBody>
      </p:sp>
    </p:spTree>
    <p:extLst>
      <p:ext uri="{BB962C8B-B14F-4D97-AF65-F5344CB8AC3E}">
        <p14:creationId xmlns:p14="http://schemas.microsoft.com/office/powerpoint/2010/main" xmlns="" val="2252505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4294967295"/>
          </p:nvPr>
        </p:nvSpPr>
        <p:spPr>
          <a:xfrm>
            <a:off x="6759575" y="6381750"/>
            <a:ext cx="2133600" cy="339725"/>
          </a:xfrm>
          <a:prstGeom prst="rect">
            <a:avLst/>
          </a:prstGeom>
          <a:noFill/>
        </p:spPr>
        <p:txBody>
          <a:bodyPr/>
          <a:lstStyle/>
          <a:p>
            <a:pPr eaLnBrk="0" hangingPunct="0"/>
            <a:fld id="{A7D44DAB-872D-44D4-9548-B09176676FBB}" type="slidenum">
              <a:rPr lang="en-US" smtClean="0">
                <a:latin typeface="Calibri" pitchFamily="34" charset="0"/>
                <a:cs typeface="Arial" charset="0"/>
              </a:rPr>
              <a:pPr eaLnBrk="0" hangingPunct="0"/>
              <a:t>15</a:t>
            </a:fld>
            <a:endParaRPr lang="en-US" smtClean="0">
              <a:latin typeface="Calibri" pitchFamily="34" charset="0"/>
              <a:cs typeface="Arial" charset="0"/>
            </a:endParaRPr>
          </a:p>
        </p:txBody>
      </p:sp>
      <p:sp>
        <p:nvSpPr>
          <p:cNvPr id="39939" name="Rectangle 3"/>
          <p:cNvSpPr>
            <a:spLocks noGrp="1" noChangeArrowheads="1"/>
          </p:cNvSpPr>
          <p:nvPr>
            <p:ph type="body" idx="1"/>
          </p:nvPr>
        </p:nvSpPr>
        <p:spPr>
          <a:xfrm>
            <a:off x="130162" y="952131"/>
            <a:ext cx="8686800" cy="5181600"/>
          </a:xfrm>
        </p:spPr>
        <p:txBody>
          <a:bodyPr/>
          <a:lstStyle/>
          <a:p>
            <a:pPr algn="just">
              <a:buFont typeface="Wingdings" panose="05000000000000000000" pitchFamily="2" charset="2"/>
              <a:buChar char="q"/>
            </a:pPr>
            <a:r>
              <a:rPr lang="en-US" sz="2000" dirty="0">
                <a:latin typeface="Arial Narrow" panose="020B0606020202030204" pitchFamily="34" charset="0"/>
              </a:rPr>
              <a:t>Y</a:t>
            </a:r>
            <a:r>
              <a:rPr lang="en-US" sz="2000" dirty="0" smtClean="0">
                <a:latin typeface="Arial Narrow" panose="020B0606020202030204" pitchFamily="34" charset="0"/>
              </a:rPr>
              <a:t>our </a:t>
            </a:r>
            <a:r>
              <a:rPr lang="en-US" sz="2000" dirty="0">
                <a:latin typeface="Arial Narrow" panose="020B0606020202030204" pitchFamily="34" charset="0"/>
              </a:rPr>
              <a:t>contribution to the empowerment of our people in the sector is highly appreciated</a:t>
            </a:r>
            <a:r>
              <a:rPr lang="en-US" sz="2000" dirty="0" smtClean="0">
                <a:latin typeface="Arial Narrow" panose="020B0606020202030204" pitchFamily="34" charset="0"/>
              </a:rPr>
              <a:t>.</a:t>
            </a:r>
          </a:p>
          <a:p>
            <a:pPr marL="0" indent="0" algn="just">
              <a:buNone/>
            </a:pPr>
            <a:r>
              <a:rPr lang="en-US" sz="2000" dirty="0" smtClean="0">
                <a:latin typeface="Arial Narrow" panose="020B0606020202030204" pitchFamily="34" charset="0"/>
              </a:rPr>
              <a:t>  </a:t>
            </a:r>
            <a:endParaRPr lang="en-ZA" sz="2000" dirty="0">
              <a:latin typeface="Arial Narrow" panose="020B0606020202030204" pitchFamily="34" charset="0"/>
            </a:endParaRPr>
          </a:p>
          <a:p>
            <a:pPr algn="just">
              <a:buFont typeface="Wingdings" panose="05000000000000000000" pitchFamily="2" charset="2"/>
              <a:buChar char="q"/>
            </a:pPr>
            <a:r>
              <a:rPr lang="en-ZA" sz="2000" dirty="0">
                <a:latin typeface="Arial Narrow" panose="020B0606020202030204" pitchFamily="34" charset="0"/>
              </a:rPr>
              <a:t>T</a:t>
            </a:r>
            <a:r>
              <a:rPr lang="en-ZA" sz="2000" dirty="0" smtClean="0">
                <a:latin typeface="Arial Narrow" panose="020B0606020202030204" pitchFamily="34" charset="0"/>
              </a:rPr>
              <a:t>he </a:t>
            </a:r>
            <a:r>
              <a:rPr lang="en-ZA" sz="2000" dirty="0">
                <a:latin typeface="Arial Narrow" panose="020B0606020202030204" pitchFamily="34" charset="0"/>
              </a:rPr>
              <a:t>Amended Tourism B-BBEE Codes will usher a new era on transformation in the tourism </a:t>
            </a:r>
            <a:r>
              <a:rPr lang="en-ZA" sz="2000" dirty="0" smtClean="0">
                <a:latin typeface="Arial Narrow" panose="020B0606020202030204" pitchFamily="34" charset="0"/>
              </a:rPr>
              <a:t>sector;</a:t>
            </a:r>
          </a:p>
          <a:p>
            <a:pPr marL="0" indent="0" algn="just">
              <a:buNone/>
            </a:pPr>
            <a:r>
              <a:rPr lang="en-ZA" sz="2000" dirty="0" smtClean="0">
                <a:latin typeface="Arial Narrow" panose="020B0606020202030204" pitchFamily="34" charset="0"/>
              </a:rPr>
              <a:t> </a:t>
            </a:r>
          </a:p>
          <a:p>
            <a:pPr algn="just">
              <a:buFont typeface="Wingdings" panose="05000000000000000000" pitchFamily="2" charset="2"/>
              <a:buChar char="q"/>
            </a:pPr>
            <a:r>
              <a:rPr lang="en-ZA" sz="2000" dirty="0" smtClean="0">
                <a:latin typeface="Arial Narrow" panose="020B0606020202030204" pitchFamily="34" charset="0"/>
              </a:rPr>
              <a:t>Let </a:t>
            </a:r>
            <a:r>
              <a:rPr lang="en-ZA" sz="2000" dirty="0">
                <a:latin typeface="Arial Narrow" panose="020B0606020202030204" pitchFamily="34" charset="0"/>
              </a:rPr>
              <a:t>us all embrace </a:t>
            </a:r>
            <a:r>
              <a:rPr lang="en-ZA" sz="2000" dirty="0" smtClean="0">
                <a:latin typeface="Arial Narrow" panose="020B0606020202030204" pitchFamily="34" charset="0"/>
              </a:rPr>
              <a:t>the Codes </a:t>
            </a:r>
            <a:r>
              <a:rPr lang="en-ZA" sz="2000" dirty="0">
                <a:latin typeface="Arial Narrow" panose="020B0606020202030204" pitchFamily="34" charset="0"/>
              </a:rPr>
              <a:t>so that we can move a step closer towards achieving transformation in our beautiful sector of tourism by, amongst other means, increasing the number of tourism entities reaching the targets set by the new Codes</a:t>
            </a:r>
            <a:r>
              <a:rPr lang="en-ZA" sz="2000">
                <a:latin typeface="Arial Narrow" panose="020B0606020202030204" pitchFamily="34" charset="0"/>
              </a:rPr>
              <a:t>. </a:t>
            </a:r>
            <a:endParaRPr lang="en-ZA" sz="2000" b="1" dirty="0">
              <a:latin typeface="Arial Narrow" panose="020B0606020202030204" pitchFamily="34" charset="0"/>
            </a:endParaRPr>
          </a:p>
          <a:p>
            <a:pPr algn="just">
              <a:buFont typeface="Wingdings" panose="05000000000000000000" pitchFamily="2" charset="2"/>
              <a:buChar char="q"/>
            </a:pPr>
            <a:endParaRPr lang="en-ZA" sz="2000" dirty="0">
              <a:latin typeface="Arial Narrow" panose="020B0606020202030204" pitchFamily="34" charset="0"/>
            </a:endParaRPr>
          </a:p>
          <a:p>
            <a:pPr>
              <a:buFont typeface="Wingdings" panose="05000000000000000000" pitchFamily="2" charset="2"/>
              <a:buChar char="q"/>
            </a:pPr>
            <a:endParaRPr lang="en-ZA" sz="2000" dirty="0">
              <a:latin typeface="Arial Narrow" panose="020B0606020202030204" pitchFamily="34" charset="0"/>
            </a:endParaRPr>
          </a:p>
          <a:p>
            <a:pPr marL="0" lvl="0" indent="0">
              <a:buNone/>
            </a:pPr>
            <a:endParaRPr lang="en-ZA" sz="2000" dirty="0">
              <a:latin typeface="Arial Narrow" panose="020B0606020202030204" pitchFamily="34" charset="0"/>
            </a:endParaRPr>
          </a:p>
        </p:txBody>
      </p:sp>
      <p:sp>
        <p:nvSpPr>
          <p:cNvPr id="6148" name="Rectangle 5"/>
          <p:cNvSpPr>
            <a:spLocks noChangeArrowheads="1"/>
          </p:cNvSpPr>
          <p:nvPr/>
        </p:nvSpPr>
        <p:spPr bwMode="auto">
          <a:xfrm>
            <a:off x="132471" y="119338"/>
            <a:ext cx="8686800" cy="584775"/>
          </a:xfrm>
          <a:prstGeom prst="rect">
            <a:avLst/>
          </a:prstGeom>
          <a:noFill/>
          <a:ln w="9525">
            <a:noFill/>
            <a:miter lim="800000"/>
            <a:headEnd/>
            <a:tailEnd/>
          </a:ln>
        </p:spPr>
        <p:txBody>
          <a:bodyPr wrap="square">
            <a:spAutoFit/>
          </a:bodyPr>
          <a:lstStyle/>
          <a:p>
            <a:pPr algn="ctr" eaLnBrk="0" hangingPunct="0"/>
            <a:r>
              <a:rPr lang="en-ZA" dirty="0">
                <a:solidFill>
                  <a:srgbClr val="FF0000"/>
                </a:solidFill>
                <a:latin typeface="Arial Rounded MT Bold" pitchFamily="34" charset="0"/>
              </a:rPr>
              <a:t> </a:t>
            </a:r>
            <a:r>
              <a:rPr lang="en-ZA" sz="3200" b="1" dirty="0" smtClean="0">
                <a:latin typeface="Arial Narrow" panose="020B0606020202030204" pitchFamily="34" charset="0"/>
              </a:rPr>
              <a:t>CONCLUSION </a:t>
            </a:r>
            <a:endParaRPr lang="en-ZA" sz="3200" dirty="0" smtClean="0">
              <a:solidFill>
                <a:srgbClr val="FF0000"/>
              </a:solidFill>
              <a:latin typeface="Arial Narrow" panose="020B0606020202030204" pitchFamily="34" charset="0"/>
            </a:endParaRPr>
          </a:p>
        </p:txBody>
      </p:sp>
    </p:spTree>
    <p:extLst>
      <p:ext uri="{BB962C8B-B14F-4D97-AF65-F5344CB8AC3E}">
        <p14:creationId xmlns:p14="http://schemas.microsoft.com/office/powerpoint/2010/main" xmlns="" val="4035963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3400" y="180975"/>
            <a:ext cx="8001000" cy="571500"/>
          </a:xfrm>
        </p:spPr>
        <p:txBody>
          <a:bodyPr/>
          <a:lstStyle/>
          <a:p>
            <a:pPr algn="ctr"/>
            <a:r>
              <a:rPr lang="en-US" sz="3200" b="1" dirty="0" smtClean="0">
                <a:latin typeface="Arial Narrow" panose="020B0606020202030204" pitchFamily="34" charset="0"/>
                <a:ea typeface="ＭＳ Ｐゴシック" pitchFamily="34" charset="-128"/>
              </a:rPr>
              <a:t>BACKGROUND</a:t>
            </a:r>
            <a:r>
              <a:rPr lang="en-US" sz="3200" b="1" dirty="0" smtClean="0">
                <a:ea typeface="ＭＳ Ｐゴシック" pitchFamily="34" charset="-128"/>
              </a:rPr>
              <a:t> </a:t>
            </a:r>
            <a:endParaRPr lang="en-GB" sz="3200" b="1" dirty="0" smtClean="0"/>
          </a:p>
        </p:txBody>
      </p:sp>
      <p:sp>
        <p:nvSpPr>
          <p:cNvPr id="7171" name="Content Placeholder 2"/>
          <p:cNvSpPr>
            <a:spLocks noGrp="1"/>
          </p:cNvSpPr>
          <p:nvPr>
            <p:ph idx="1"/>
          </p:nvPr>
        </p:nvSpPr>
        <p:spPr>
          <a:xfrm>
            <a:off x="0" y="752475"/>
            <a:ext cx="9077325" cy="6105525"/>
          </a:xfrm>
        </p:spPr>
        <p:txBody>
          <a:bodyPr/>
          <a:lstStyle/>
          <a:p>
            <a:pPr marL="990600" lvl="1" indent="-533400" algn="just">
              <a:lnSpc>
                <a:spcPct val="145000"/>
              </a:lnSpc>
              <a:buFont typeface="Wingdings" pitchFamily="2" charset="2"/>
              <a:buNone/>
              <a:defRPr/>
            </a:pPr>
            <a:endParaRPr lang="en-GB" sz="1600" dirty="0" smtClean="0">
              <a:solidFill>
                <a:schemeClr val="tx1"/>
              </a:solidFill>
              <a:latin typeface="Arial Narrow" pitchFamily="34" charset="0"/>
            </a:endParaRPr>
          </a:p>
          <a:p>
            <a:pPr>
              <a:buFont typeface="Wingdings" panose="05000000000000000000" pitchFamily="2" charset="2"/>
              <a:buChar char="q"/>
            </a:pPr>
            <a:r>
              <a:rPr lang="en-ZA" sz="2000" dirty="0" smtClean="0">
                <a:latin typeface="Arial Narrow" panose="020B0606020202030204" pitchFamily="34" charset="0"/>
              </a:rPr>
              <a:t>Tourism </a:t>
            </a:r>
            <a:r>
              <a:rPr lang="en-ZA" sz="2000" dirty="0">
                <a:latin typeface="Arial Narrow" panose="020B0606020202030204" pitchFamily="34" charset="0"/>
              </a:rPr>
              <a:t>became the first to have its Sector B-BBEE Codes published ahead of other industries in May 2009 – as a Section 9 (1) Code, in terms of the </a:t>
            </a:r>
            <a:r>
              <a:rPr lang="en-ZA" sz="2000" dirty="0" smtClean="0">
                <a:latin typeface="Arial Narrow" panose="020B0606020202030204" pitchFamily="34" charset="0"/>
              </a:rPr>
              <a:t>B-BBEE Act </a:t>
            </a:r>
            <a:r>
              <a:rPr lang="en-ZA" sz="2000" dirty="0">
                <a:latin typeface="Arial Narrow" panose="020B0606020202030204" pitchFamily="34" charset="0"/>
              </a:rPr>
              <a:t>No. 53 of </a:t>
            </a:r>
            <a:r>
              <a:rPr lang="en-ZA" sz="2000" dirty="0" smtClean="0">
                <a:latin typeface="Arial Narrow" panose="020B0606020202030204" pitchFamily="34" charset="0"/>
              </a:rPr>
              <a:t>2003 by the </a:t>
            </a:r>
            <a:r>
              <a:rPr lang="en-ZA" sz="2000" b="1" dirty="0" err="1">
                <a:latin typeface="Arial Narrow" panose="020B0606020202030204" pitchFamily="34" charset="0"/>
              </a:rPr>
              <a:t>the</a:t>
            </a:r>
            <a:r>
              <a:rPr lang="en-ZA" sz="2000" b="1" dirty="0">
                <a:latin typeface="Arial Narrow" panose="020B0606020202030204" pitchFamily="34" charset="0"/>
              </a:rPr>
              <a:t> </a:t>
            </a:r>
            <a:r>
              <a:rPr lang="en-ZA" sz="2000" b="1" dirty="0" err="1" smtClean="0">
                <a:latin typeface="Arial Narrow" panose="020B0606020202030204" pitchFamily="34" charset="0"/>
              </a:rPr>
              <a:t>dti</a:t>
            </a:r>
            <a:r>
              <a:rPr lang="en-ZA" sz="2000" b="1" dirty="0" smtClean="0">
                <a:latin typeface="Arial Narrow" panose="020B0606020202030204" pitchFamily="34" charset="0"/>
              </a:rPr>
              <a:t> </a:t>
            </a:r>
            <a:r>
              <a:rPr lang="en-ZA" sz="2000" dirty="0" smtClean="0">
                <a:latin typeface="Arial Narrow" panose="020B0606020202030204" pitchFamily="34" charset="0"/>
              </a:rPr>
              <a:t>Minister;</a:t>
            </a:r>
          </a:p>
          <a:p>
            <a:pPr marL="0" indent="0">
              <a:buNone/>
            </a:pPr>
            <a:endParaRPr lang="en-ZA" sz="2000" dirty="0" smtClean="0">
              <a:latin typeface="Arial Narrow" panose="020B0606020202030204" pitchFamily="34" charset="0"/>
            </a:endParaRPr>
          </a:p>
          <a:p>
            <a:pPr>
              <a:buFont typeface="Wingdings" panose="05000000000000000000" pitchFamily="2" charset="2"/>
              <a:buChar char="q"/>
            </a:pPr>
            <a:r>
              <a:rPr lang="en-ZA" sz="2000" dirty="0" smtClean="0">
                <a:latin typeface="Arial Narrow" panose="020B0606020202030204" pitchFamily="34" charset="0"/>
              </a:rPr>
              <a:t>Tourism Codes were given the </a:t>
            </a:r>
            <a:r>
              <a:rPr lang="en-ZA" sz="2000" dirty="0">
                <a:latin typeface="Arial Narrow" panose="020B0606020202030204" pitchFamily="34" charset="0"/>
              </a:rPr>
              <a:t>same legal status as the </a:t>
            </a:r>
            <a:r>
              <a:rPr lang="en-ZA" sz="2000" b="1" dirty="0" err="1">
                <a:latin typeface="Arial Narrow" panose="020B0606020202030204" pitchFamily="34" charset="0"/>
              </a:rPr>
              <a:t>the</a:t>
            </a:r>
            <a:r>
              <a:rPr lang="en-ZA" sz="2000" b="1" dirty="0">
                <a:latin typeface="Arial Narrow" panose="020B0606020202030204" pitchFamily="34" charset="0"/>
              </a:rPr>
              <a:t> </a:t>
            </a:r>
            <a:r>
              <a:rPr lang="en-ZA" sz="2000" b="1" dirty="0" err="1">
                <a:latin typeface="Arial Narrow" panose="020B0606020202030204" pitchFamily="34" charset="0"/>
              </a:rPr>
              <a:t>dti</a:t>
            </a:r>
            <a:r>
              <a:rPr lang="en-ZA" sz="2000" dirty="0" err="1">
                <a:latin typeface="Arial Narrow" panose="020B0606020202030204" pitchFamily="34" charset="0"/>
              </a:rPr>
              <a:t>’s</a:t>
            </a:r>
            <a:r>
              <a:rPr lang="en-ZA" sz="2000" dirty="0">
                <a:latin typeface="Arial Narrow" panose="020B0606020202030204" pitchFamily="34" charset="0"/>
              </a:rPr>
              <a:t> Generic B-BBEE Codes of Good </a:t>
            </a:r>
            <a:r>
              <a:rPr lang="en-ZA" sz="2000" dirty="0" smtClean="0">
                <a:latin typeface="Arial Narrow" panose="020B0606020202030204" pitchFamily="34" charset="0"/>
              </a:rPr>
              <a:t>Practice.</a:t>
            </a:r>
          </a:p>
          <a:p>
            <a:pPr marL="457200" lvl="1" indent="0" algn="just">
              <a:lnSpc>
                <a:spcPct val="145000"/>
              </a:lnSpc>
              <a:buNone/>
              <a:defRPr/>
            </a:pPr>
            <a:endParaRPr lang="en-GB" sz="1600" dirty="0" smtClean="0">
              <a:latin typeface="Arial Narrow" pitchFamily="34" charset="0"/>
            </a:endParaRPr>
          </a:p>
        </p:txBody>
      </p:sp>
      <p:sp>
        <p:nvSpPr>
          <p:cNvPr id="3" name="Slide Number Placeholder 2"/>
          <p:cNvSpPr>
            <a:spLocks noGrp="1"/>
          </p:cNvSpPr>
          <p:nvPr>
            <p:ph type="sldNum" sz="quarter" idx="4294967295"/>
          </p:nvPr>
        </p:nvSpPr>
        <p:spPr>
          <a:xfrm>
            <a:off x="3886200" y="6248400"/>
            <a:ext cx="1295400" cy="457200"/>
          </a:xfrm>
          <a:prstGeom prst="rect">
            <a:avLst/>
          </a:prstGeom>
        </p:spPr>
        <p:txBody>
          <a:bodyPr/>
          <a:lstStyle/>
          <a:p>
            <a:pPr>
              <a:defRPr/>
            </a:pPr>
            <a:fld id="{0B40F5ED-F5C4-45D5-BCE0-1AA388F368CC}" type="slidenum">
              <a:rPr lang="en-US" smtClean="0"/>
              <a:pPr>
                <a:defRPr/>
              </a:pPr>
              <a:t>2</a:t>
            </a:fld>
            <a:endParaRPr lang="en-US" dirty="0"/>
          </a:p>
        </p:txBody>
      </p:sp>
    </p:spTree>
    <p:extLst>
      <p:ext uri="{BB962C8B-B14F-4D97-AF65-F5344CB8AC3E}">
        <p14:creationId xmlns:p14="http://schemas.microsoft.com/office/powerpoint/2010/main" xmlns="" val="105314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4294967295"/>
          </p:nvPr>
        </p:nvSpPr>
        <p:spPr>
          <a:xfrm>
            <a:off x="6759575" y="6381750"/>
            <a:ext cx="2133600" cy="339725"/>
          </a:xfrm>
          <a:prstGeom prst="rect">
            <a:avLst/>
          </a:prstGeom>
          <a:noFill/>
        </p:spPr>
        <p:txBody>
          <a:bodyPr/>
          <a:lstStyle/>
          <a:p>
            <a:pPr eaLnBrk="0" hangingPunct="0"/>
            <a:fld id="{A7D44DAB-872D-44D4-9548-B09176676FBB}" type="slidenum">
              <a:rPr lang="en-US" smtClean="0">
                <a:latin typeface="Calibri" pitchFamily="34" charset="0"/>
                <a:cs typeface="Arial" charset="0"/>
              </a:rPr>
              <a:pPr eaLnBrk="0" hangingPunct="0"/>
              <a:t>3</a:t>
            </a:fld>
            <a:endParaRPr lang="en-US" smtClean="0">
              <a:latin typeface="Calibri" pitchFamily="34" charset="0"/>
              <a:cs typeface="Arial" charset="0"/>
            </a:endParaRPr>
          </a:p>
        </p:txBody>
      </p:sp>
      <p:sp>
        <p:nvSpPr>
          <p:cNvPr id="39939" name="Rectangle 3"/>
          <p:cNvSpPr>
            <a:spLocks noGrp="1" noChangeArrowheads="1"/>
          </p:cNvSpPr>
          <p:nvPr>
            <p:ph type="body" idx="1"/>
          </p:nvPr>
        </p:nvSpPr>
        <p:spPr>
          <a:xfrm>
            <a:off x="19050" y="762000"/>
            <a:ext cx="9124950" cy="5706070"/>
          </a:xfrm>
        </p:spPr>
        <p:txBody>
          <a:bodyPr/>
          <a:lstStyle/>
          <a:p>
            <a:pPr lvl="1" algn="just" eaLnBrk="1" hangingPunct="1">
              <a:lnSpc>
                <a:spcPct val="80000"/>
              </a:lnSpc>
              <a:buClrTx/>
              <a:buFont typeface="Arial" pitchFamily="34" charset="0"/>
              <a:buChar char="•"/>
              <a:defRPr/>
            </a:pPr>
            <a:endParaRPr lang="en-ZA" sz="1800" dirty="0" smtClean="0">
              <a:latin typeface="Calibri" pitchFamily="34" charset="0"/>
              <a:cs typeface="Calibri" pitchFamily="34" charset="0"/>
            </a:endParaRPr>
          </a:p>
          <a:p>
            <a:pPr marL="0" indent="0">
              <a:buNone/>
            </a:pPr>
            <a:r>
              <a:rPr lang="en-ZA" sz="2000" dirty="0">
                <a:latin typeface="Arial Narrow" panose="020B0606020202030204" pitchFamily="34" charset="0"/>
              </a:rPr>
              <a:t>T</a:t>
            </a:r>
            <a:r>
              <a:rPr lang="en-ZA" sz="2000" dirty="0" smtClean="0">
                <a:latin typeface="Arial Narrow" panose="020B0606020202030204" pitchFamily="34" charset="0"/>
              </a:rPr>
              <a:t>he </a:t>
            </a:r>
            <a:r>
              <a:rPr lang="en-ZA" sz="2000" dirty="0">
                <a:latin typeface="Arial Narrow" panose="020B0606020202030204" pitchFamily="34" charset="0"/>
              </a:rPr>
              <a:t>codes were meant to tackle the two main challenges in the tourism sector: </a:t>
            </a:r>
            <a:endParaRPr lang="en-ZA" sz="2000" dirty="0" smtClean="0">
              <a:latin typeface="Arial Narrow" panose="020B0606020202030204" pitchFamily="34" charset="0"/>
            </a:endParaRPr>
          </a:p>
          <a:p>
            <a:pPr marL="0" indent="0">
              <a:buNone/>
            </a:pPr>
            <a:endParaRPr lang="en-ZA" sz="2000" dirty="0" smtClean="0">
              <a:latin typeface="Arial Narrow" panose="020B0606020202030204" pitchFamily="34" charset="0"/>
            </a:endParaRPr>
          </a:p>
          <a:p>
            <a:pPr>
              <a:buFont typeface="Wingdings" panose="05000000000000000000" pitchFamily="2" charset="2"/>
              <a:buChar char="q"/>
            </a:pPr>
            <a:r>
              <a:rPr lang="en-ZA" sz="2000" dirty="0" smtClean="0">
                <a:latin typeface="Arial Narrow" panose="020B0606020202030204" pitchFamily="34" charset="0"/>
              </a:rPr>
              <a:t> the </a:t>
            </a:r>
            <a:r>
              <a:rPr lang="en-ZA" sz="2000" dirty="0">
                <a:latin typeface="Arial Narrow" panose="020B0606020202030204" pitchFamily="34" charset="0"/>
              </a:rPr>
              <a:t>need to become more globally </a:t>
            </a:r>
            <a:r>
              <a:rPr lang="en-ZA" sz="2000" dirty="0" smtClean="0">
                <a:latin typeface="Arial Narrow" panose="020B0606020202030204" pitchFamily="34" charset="0"/>
              </a:rPr>
              <a:t>competitive;</a:t>
            </a:r>
          </a:p>
          <a:p>
            <a:pPr marL="0" indent="0">
              <a:buNone/>
            </a:pPr>
            <a:endParaRPr lang="en-ZA" sz="2000" dirty="0" smtClean="0">
              <a:latin typeface="Arial Narrow" panose="020B0606020202030204" pitchFamily="34" charset="0"/>
            </a:endParaRPr>
          </a:p>
          <a:p>
            <a:pPr>
              <a:buFont typeface="Wingdings" panose="05000000000000000000" pitchFamily="2" charset="2"/>
              <a:buChar char="q"/>
            </a:pPr>
            <a:r>
              <a:rPr lang="en-ZA" sz="2000" dirty="0" smtClean="0">
                <a:latin typeface="Arial Narrow" panose="020B0606020202030204" pitchFamily="34" charset="0"/>
              </a:rPr>
              <a:t> the </a:t>
            </a:r>
            <a:r>
              <a:rPr lang="en-ZA" sz="2000" dirty="0">
                <a:latin typeface="Arial Narrow" panose="020B0606020202030204" pitchFamily="34" charset="0"/>
              </a:rPr>
              <a:t>need to include Black people in the Tourism Sector. </a:t>
            </a:r>
            <a:endParaRPr lang="en-ZA" sz="2000" dirty="0" smtClean="0">
              <a:latin typeface="Arial Narrow" panose="020B0606020202030204" pitchFamily="34" charset="0"/>
            </a:endParaRPr>
          </a:p>
          <a:p>
            <a:pPr>
              <a:buFont typeface="Wingdings" panose="05000000000000000000" pitchFamily="2" charset="2"/>
              <a:buChar char="q"/>
            </a:pPr>
            <a:endParaRPr lang="en-ZA" sz="2000" dirty="0">
              <a:latin typeface="Arial Narrow" panose="020B0606020202030204" pitchFamily="34" charset="0"/>
            </a:endParaRPr>
          </a:p>
          <a:p>
            <a:pPr marL="0" indent="0">
              <a:buNone/>
            </a:pPr>
            <a:r>
              <a:rPr lang="en-ZA" sz="2000" dirty="0">
                <a:latin typeface="Arial Narrow" panose="020B0606020202030204" pitchFamily="34" charset="0"/>
              </a:rPr>
              <a:t>Tourism B-BBEE Codes expressed the commitment of all stakeholders in the Tourism Sector to the transformation of the sector and its commitment to working collectively to ensure that the opportunities and benefits of the tourism sector are extended to Black South Africans as </a:t>
            </a:r>
            <a:r>
              <a:rPr lang="en-ZA" sz="2000" dirty="0" smtClean="0">
                <a:latin typeface="Arial Narrow" panose="020B0606020202030204" pitchFamily="34" charset="0"/>
              </a:rPr>
              <a:t>well.</a:t>
            </a:r>
            <a:endParaRPr lang="en-ZA" sz="2000" dirty="0">
              <a:latin typeface="Arial Narrow" panose="020B0606020202030204" pitchFamily="34" charset="0"/>
            </a:endParaRPr>
          </a:p>
          <a:p>
            <a:endParaRPr lang="en-ZA" sz="2800" dirty="0"/>
          </a:p>
          <a:p>
            <a:pPr lvl="1" algn="just">
              <a:lnSpc>
                <a:spcPct val="80000"/>
              </a:lnSpc>
              <a:buFont typeface="Wingdings" panose="05000000000000000000" pitchFamily="2" charset="2"/>
              <a:buChar char="q"/>
              <a:defRPr/>
            </a:pPr>
            <a:endParaRPr lang="en-ZA" sz="1600" dirty="0" smtClean="0">
              <a:latin typeface="Arial Narrow" pitchFamily="34" charset="0"/>
            </a:endParaRPr>
          </a:p>
          <a:p>
            <a:pPr lvl="1" algn="just">
              <a:lnSpc>
                <a:spcPct val="80000"/>
              </a:lnSpc>
              <a:buNone/>
              <a:defRPr/>
            </a:pPr>
            <a:r>
              <a:rPr lang="en-GB" sz="1600" dirty="0" smtClean="0">
                <a:latin typeface="Arial Narrow" pitchFamily="34" charset="0"/>
              </a:rPr>
              <a:t> </a:t>
            </a:r>
            <a:endParaRPr lang="en-ZA" sz="1600" dirty="0" smtClean="0">
              <a:latin typeface="Arial Narrow" pitchFamily="34" charset="0"/>
            </a:endParaRPr>
          </a:p>
          <a:p>
            <a:pPr lvl="1" algn="just">
              <a:lnSpc>
                <a:spcPct val="80000"/>
              </a:lnSpc>
              <a:buFont typeface="Wingdings" panose="05000000000000000000" pitchFamily="2" charset="2"/>
              <a:buChar char="q"/>
              <a:defRPr/>
            </a:pPr>
            <a:endParaRPr lang="en-ZA" sz="1600" dirty="0" smtClean="0">
              <a:latin typeface="Calibri" pitchFamily="34" charset="0"/>
              <a:cs typeface="Calibri" pitchFamily="34" charset="0"/>
            </a:endParaRPr>
          </a:p>
          <a:p>
            <a:pPr lvl="1" algn="just" eaLnBrk="1" hangingPunct="1">
              <a:lnSpc>
                <a:spcPct val="80000"/>
              </a:lnSpc>
              <a:buFont typeface="Wingdings" pitchFamily="2" charset="2"/>
              <a:buChar char="q"/>
              <a:defRPr/>
            </a:pPr>
            <a:endParaRPr lang="en-ZA" sz="1600" dirty="0" smtClean="0">
              <a:latin typeface="Calibri" pitchFamily="34" charset="0"/>
              <a:cs typeface="Calibri" pitchFamily="34" charset="0"/>
            </a:endParaRPr>
          </a:p>
          <a:p>
            <a:pPr lvl="1" algn="just" eaLnBrk="1" hangingPunct="1">
              <a:lnSpc>
                <a:spcPct val="80000"/>
              </a:lnSpc>
              <a:buFont typeface="Wingdings" pitchFamily="2" charset="2"/>
              <a:buChar char="q"/>
              <a:defRPr/>
            </a:pPr>
            <a:endParaRPr lang="en-ZA" sz="1800" dirty="0" smtClean="0">
              <a:latin typeface="Calibri" pitchFamily="34" charset="0"/>
              <a:cs typeface="Calibri" pitchFamily="34" charset="0"/>
            </a:endParaRPr>
          </a:p>
          <a:p>
            <a:pPr eaLnBrk="1" hangingPunct="1">
              <a:lnSpc>
                <a:spcPct val="80000"/>
              </a:lnSpc>
              <a:defRPr/>
            </a:pPr>
            <a:endParaRPr lang="en-GB" sz="1600" dirty="0" smtClean="0">
              <a:latin typeface="Calibri" pitchFamily="34" charset="0"/>
              <a:cs typeface="Calibri" pitchFamily="34" charset="0"/>
            </a:endParaRPr>
          </a:p>
          <a:p>
            <a:pPr eaLnBrk="1" hangingPunct="1">
              <a:lnSpc>
                <a:spcPct val="80000"/>
              </a:lnSpc>
              <a:defRPr/>
            </a:pPr>
            <a:endParaRPr lang="en-US" sz="1800" dirty="0" smtClean="0">
              <a:latin typeface="Calibri" pitchFamily="34" charset="0"/>
              <a:cs typeface="Calibri" pitchFamily="34" charset="0"/>
            </a:endParaRPr>
          </a:p>
        </p:txBody>
      </p:sp>
      <p:sp>
        <p:nvSpPr>
          <p:cNvPr id="6148" name="Rectangle 5"/>
          <p:cNvSpPr>
            <a:spLocks noChangeArrowheads="1"/>
          </p:cNvSpPr>
          <p:nvPr/>
        </p:nvSpPr>
        <p:spPr bwMode="auto">
          <a:xfrm>
            <a:off x="914400" y="-152400"/>
            <a:ext cx="7162800" cy="861774"/>
          </a:xfrm>
          <a:prstGeom prst="rect">
            <a:avLst/>
          </a:prstGeom>
          <a:noFill/>
          <a:ln w="9525">
            <a:noFill/>
            <a:miter lim="800000"/>
            <a:headEnd/>
            <a:tailEnd/>
          </a:ln>
        </p:spPr>
        <p:txBody>
          <a:bodyPr wrap="square">
            <a:spAutoFit/>
          </a:bodyPr>
          <a:lstStyle/>
          <a:p>
            <a:pPr algn="ctr" eaLnBrk="0" hangingPunct="0"/>
            <a:r>
              <a:rPr lang="en-ZA" dirty="0">
                <a:solidFill>
                  <a:srgbClr val="FF0000"/>
                </a:solidFill>
                <a:latin typeface="Arial Rounded MT Bold" pitchFamily="34" charset="0"/>
              </a:rPr>
              <a:t>  </a:t>
            </a:r>
            <a:endParaRPr lang="en-ZA" dirty="0" smtClean="0">
              <a:solidFill>
                <a:srgbClr val="FF0000"/>
              </a:solidFill>
              <a:latin typeface="Arial Rounded MT Bold" pitchFamily="34" charset="0"/>
            </a:endParaRPr>
          </a:p>
          <a:p>
            <a:pPr algn="ctr" eaLnBrk="0" hangingPunct="0"/>
            <a:r>
              <a:rPr lang="en-ZA" sz="3200" b="1" dirty="0" smtClean="0">
                <a:latin typeface="Arial Narrow" panose="020B0606020202030204" pitchFamily="34" charset="0"/>
              </a:rPr>
              <a:t>OBJECTIVES OF THE CODES</a:t>
            </a:r>
            <a:endParaRPr lang="en-ZA" sz="3200" b="1" i="0" dirty="0">
              <a:latin typeface="Arial Narrow" panose="020B0606020202030204" pitchFamily="34" charset="0"/>
            </a:endParaRPr>
          </a:p>
        </p:txBody>
      </p:sp>
    </p:spTree>
    <p:extLst>
      <p:ext uri="{BB962C8B-B14F-4D97-AF65-F5344CB8AC3E}">
        <p14:creationId xmlns:p14="http://schemas.microsoft.com/office/powerpoint/2010/main" xmlns="" val="753907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4294967295"/>
          </p:nvPr>
        </p:nvSpPr>
        <p:spPr>
          <a:xfrm>
            <a:off x="6759575" y="6381750"/>
            <a:ext cx="2133600" cy="339725"/>
          </a:xfrm>
          <a:prstGeom prst="rect">
            <a:avLst/>
          </a:prstGeom>
          <a:noFill/>
        </p:spPr>
        <p:txBody>
          <a:bodyPr/>
          <a:lstStyle/>
          <a:p>
            <a:pPr eaLnBrk="0" hangingPunct="0"/>
            <a:fld id="{A7D44DAB-872D-44D4-9548-B09176676FBB}" type="slidenum">
              <a:rPr lang="en-US" smtClean="0">
                <a:latin typeface="Calibri" pitchFamily="34" charset="0"/>
                <a:cs typeface="Arial" charset="0"/>
              </a:rPr>
              <a:pPr eaLnBrk="0" hangingPunct="0"/>
              <a:t>4</a:t>
            </a:fld>
            <a:endParaRPr lang="en-US" smtClean="0">
              <a:latin typeface="Calibri" pitchFamily="34" charset="0"/>
              <a:cs typeface="Arial" charset="0"/>
            </a:endParaRPr>
          </a:p>
        </p:txBody>
      </p:sp>
      <p:sp>
        <p:nvSpPr>
          <p:cNvPr id="39939" name="Rectangle 3"/>
          <p:cNvSpPr>
            <a:spLocks noGrp="1" noChangeArrowheads="1"/>
          </p:cNvSpPr>
          <p:nvPr>
            <p:ph type="body" idx="1"/>
          </p:nvPr>
        </p:nvSpPr>
        <p:spPr>
          <a:xfrm>
            <a:off x="19050" y="1015405"/>
            <a:ext cx="9124950" cy="5706070"/>
          </a:xfrm>
        </p:spPr>
        <p:txBody>
          <a:bodyPr/>
          <a:lstStyle/>
          <a:p>
            <a:pPr algn="just">
              <a:buFont typeface="Wingdings" panose="05000000000000000000" pitchFamily="2" charset="2"/>
              <a:buChar char="q"/>
            </a:pPr>
            <a:r>
              <a:rPr lang="en-ZA" sz="2000" dirty="0" smtClean="0">
                <a:latin typeface="Arial Narrow" panose="020B0606020202030204" pitchFamily="34" charset="0"/>
              </a:rPr>
              <a:t>Minister Hanekom said: </a:t>
            </a:r>
            <a:r>
              <a:rPr lang="en-ZA" sz="2000" i="1" dirty="0" smtClean="0">
                <a:latin typeface="Arial Narrow" panose="020B0606020202030204" pitchFamily="34" charset="0"/>
              </a:rPr>
              <a:t>“the </a:t>
            </a:r>
            <a:r>
              <a:rPr lang="en-ZA" sz="2000" i="1" dirty="0">
                <a:latin typeface="Arial Narrow" panose="020B0606020202030204" pitchFamily="34" charset="0"/>
              </a:rPr>
              <a:t>tourism sector represents more than 9% of our country’s gross domestic product and an estimated 1.4 million job opportunities. </a:t>
            </a:r>
            <a:r>
              <a:rPr lang="en-ZA" sz="2000" i="1" dirty="0" smtClean="0">
                <a:latin typeface="Arial Narrow" panose="020B0606020202030204" pitchFamily="34" charset="0"/>
              </a:rPr>
              <a:t>Tourism </a:t>
            </a:r>
            <a:r>
              <a:rPr lang="en-ZA" sz="2000" i="1" dirty="0">
                <a:latin typeface="Arial Narrow" panose="020B0606020202030204" pitchFamily="34" charset="0"/>
              </a:rPr>
              <a:t>touches the lives of so many individuals, families, communities and small enterprises on a daily basis. It is already a force for good</a:t>
            </a:r>
            <a:r>
              <a:rPr lang="en-ZA" sz="2000" i="1" dirty="0" smtClean="0">
                <a:latin typeface="Arial Narrow" panose="020B0606020202030204" pitchFamily="34" charset="0"/>
              </a:rPr>
              <a:t>”</a:t>
            </a:r>
            <a:r>
              <a:rPr lang="en-ZA" sz="2000" dirty="0" smtClean="0">
                <a:latin typeface="Arial Narrow" panose="020B0606020202030204" pitchFamily="34" charset="0"/>
              </a:rPr>
              <a:t>.</a:t>
            </a:r>
          </a:p>
          <a:p>
            <a:pPr algn="just">
              <a:buFont typeface="Wingdings" panose="05000000000000000000" pitchFamily="2" charset="2"/>
              <a:buChar char="q"/>
            </a:pPr>
            <a:endParaRPr lang="en-ZA" sz="2000" dirty="0">
              <a:latin typeface="Arial Narrow" panose="020B0606020202030204" pitchFamily="34" charset="0"/>
            </a:endParaRPr>
          </a:p>
          <a:p>
            <a:pPr algn="just">
              <a:buFont typeface="Wingdings" panose="05000000000000000000" pitchFamily="2" charset="2"/>
              <a:buChar char="q"/>
            </a:pPr>
            <a:r>
              <a:rPr lang="en-ZA" sz="2000" dirty="0" smtClean="0">
                <a:latin typeface="Arial Narrow" panose="020B0606020202030204" pitchFamily="34" charset="0"/>
              </a:rPr>
              <a:t>Judging </a:t>
            </a:r>
            <a:r>
              <a:rPr lang="en-ZA" sz="2000" dirty="0">
                <a:latin typeface="Arial Narrow" panose="020B0606020202030204" pitchFamily="34" charset="0"/>
              </a:rPr>
              <a:t>by the role that tourism as a new industry </a:t>
            </a:r>
            <a:r>
              <a:rPr lang="en-ZA" sz="2000" dirty="0" smtClean="0">
                <a:latin typeface="Arial Narrow" panose="020B0606020202030204" pitchFamily="34" charset="0"/>
              </a:rPr>
              <a:t>continues </a:t>
            </a:r>
            <a:r>
              <a:rPr lang="en-ZA" sz="2000" dirty="0">
                <a:latin typeface="Arial Narrow" panose="020B0606020202030204" pitchFamily="34" charset="0"/>
              </a:rPr>
              <a:t>to play in our economy down to the level of our community, it is indeed a good tool we can all use to advance radical transformation in this country</a:t>
            </a:r>
            <a:r>
              <a:rPr lang="en-ZA" sz="2000" dirty="0" smtClean="0">
                <a:latin typeface="Arial Narrow" panose="020B0606020202030204" pitchFamily="34" charset="0"/>
              </a:rPr>
              <a:t>.</a:t>
            </a:r>
          </a:p>
          <a:p>
            <a:pPr algn="just">
              <a:buFont typeface="Wingdings" panose="05000000000000000000" pitchFamily="2" charset="2"/>
              <a:buChar char="q"/>
            </a:pPr>
            <a:endParaRPr lang="en-ZA" sz="2000" dirty="0">
              <a:latin typeface="Arial Narrow" panose="020B0606020202030204" pitchFamily="34" charset="0"/>
            </a:endParaRPr>
          </a:p>
          <a:p>
            <a:pPr algn="just">
              <a:buFont typeface="Wingdings" panose="05000000000000000000" pitchFamily="2" charset="2"/>
              <a:buChar char="q"/>
            </a:pPr>
            <a:r>
              <a:rPr lang="en-ZA" sz="2000" dirty="0">
                <a:latin typeface="Arial Narrow" panose="020B0606020202030204" pitchFamily="34" charset="0"/>
              </a:rPr>
              <a:t>T</a:t>
            </a:r>
            <a:r>
              <a:rPr lang="en-ZA" sz="2000" dirty="0" smtClean="0">
                <a:latin typeface="Arial Narrow" panose="020B0606020202030204" pitchFamily="34" charset="0"/>
              </a:rPr>
              <a:t>ourism </a:t>
            </a:r>
            <a:r>
              <a:rPr lang="en-ZA" sz="2000" dirty="0">
                <a:latin typeface="Arial Narrow" panose="020B0606020202030204" pitchFamily="34" charset="0"/>
              </a:rPr>
              <a:t>is a “new gold”, which is not only confined to the borders of Gauteng Province. </a:t>
            </a:r>
            <a:endParaRPr lang="en-ZA" sz="2000" dirty="0" smtClean="0">
              <a:latin typeface="Arial Narrow" panose="020B0606020202030204" pitchFamily="34" charset="0"/>
            </a:endParaRPr>
          </a:p>
          <a:p>
            <a:pPr algn="just">
              <a:buFont typeface="Wingdings" panose="05000000000000000000" pitchFamily="2" charset="2"/>
              <a:buChar char="q"/>
            </a:pPr>
            <a:endParaRPr lang="en-ZA" sz="2000" dirty="0">
              <a:latin typeface="Arial Narrow" panose="020B0606020202030204" pitchFamily="34" charset="0"/>
            </a:endParaRPr>
          </a:p>
          <a:p>
            <a:pPr algn="just">
              <a:buFont typeface="Wingdings" panose="05000000000000000000" pitchFamily="2" charset="2"/>
              <a:buChar char="q"/>
            </a:pPr>
            <a:r>
              <a:rPr lang="en-ZA" sz="2000" dirty="0" smtClean="0">
                <a:latin typeface="Arial Narrow" panose="020B0606020202030204" pitchFamily="34" charset="0"/>
              </a:rPr>
              <a:t>Tourism </a:t>
            </a:r>
            <a:r>
              <a:rPr lang="en-ZA" sz="2000" dirty="0">
                <a:latin typeface="Arial Narrow" panose="020B0606020202030204" pitchFamily="34" charset="0"/>
              </a:rPr>
              <a:t>is a “gem” which does not discriminate. It is found in every province, and even within the poorest communities lie the richest tourism experience.  </a:t>
            </a:r>
          </a:p>
          <a:p>
            <a:pPr>
              <a:buFont typeface="Wingdings" panose="05000000000000000000" pitchFamily="2" charset="2"/>
              <a:buChar char="q"/>
            </a:pPr>
            <a:endParaRPr lang="en-ZA" sz="2000" dirty="0">
              <a:latin typeface="Arial Narrow" panose="020B0606020202030204" pitchFamily="34" charset="0"/>
            </a:endParaRPr>
          </a:p>
          <a:p>
            <a:pPr marL="0" indent="0">
              <a:buNone/>
            </a:pPr>
            <a:endParaRPr lang="en-ZA" sz="2800" dirty="0"/>
          </a:p>
          <a:p>
            <a:endParaRPr lang="en-ZA" sz="2800" dirty="0"/>
          </a:p>
          <a:p>
            <a:pPr lvl="1" algn="just">
              <a:lnSpc>
                <a:spcPct val="80000"/>
              </a:lnSpc>
              <a:buFont typeface="Wingdings" panose="05000000000000000000" pitchFamily="2" charset="2"/>
              <a:buChar char="q"/>
              <a:defRPr/>
            </a:pPr>
            <a:endParaRPr lang="en-ZA" sz="1600" dirty="0" smtClean="0">
              <a:latin typeface="Arial Narrow" pitchFamily="34" charset="0"/>
            </a:endParaRPr>
          </a:p>
          <a:p>
            <a:pPr lvl="1" algn="just">
              <a:lnSpc>
                <a:spcPct val="80000"/>
              </a:lnSpc>
              <a:buNone/>
              <a:defRPr/>
            </a:pPr>
            <a:r>
              <a:rPr lang="en-GB" sz="1600" dirty="0" smtClean="0">
                <a:latin typeface="Arial Narrow" pitchFamily="34" charset="0"/>
              </a:rPr>
              <a:t> </a:t>
            </a:r>
            <a:endParaRPr lang="en-ZA" sz="1600" dirty="0" smtClean="0">
              <a:latin typeface="Arial Narrow" pitchFamily="34" charset="0"/>
            </a:endParaRPr>
          </a:p>
          <a:p>
            <a:pPr lvl="1" algn="just">
              <a:lnSpc>
                <a:spcPct val="80000"/>
              </a:lnSpc>
              <a:buFont typeface="Wingdings" panose="05000000000000000000" pitchFamily="2" charset="2"/>
              <a:buChar char="q"/>
              <a:defRPr/>
            </a:pPr>
            <a:endParaRPr lang="en-ZA" sz="1600" dirty="0" smtClean="0">
              <a:latin typeface="Calibri" pitchFamily="34" charset="0"/>
              <a:cs typeface="Calibri" pitchFamily="34" charset="0"/>
            </a:endParaRPr>
          </a:p>
          <a:p>
            <a:pPr lvl="1" algn="just" eaLnBrk="1" hangingPunct="1">
              <a:lnSpc>
                <a:spcPct val="80000"/>
              </a:lnSpc>
              <a:buFont typeface="Wingdings" pitchFamily="2" charset="2"/>
              <a:buChar char="q"/>
              <a:defRPr/>
            </a:pPr>
            <a:endParaRPr lang="en-ZA" sz="1600" dirty="0" smtClean="0">
              <a:latin typeface="Calibri" pitchFamily="34" charset="0"/>
              <a:cs typeface="Calibri" pitchFamily="34" charset="0"/>
            </a:endParaRPr>
          </a:p>
          <a:p>
            <a:pPr lvl="1" algn="just" eaLnBrk="1" hangingPunct="1">
              <a:lnSpc>
                <a:spcPct val="80000"/>
              </a:lnSpc>
              <a:buFont typeface="Wingdings" pitchFamily="2" charset="2"/>
              <a:buChar char="q"/>
              <a:defRPr/>
            </a:pPr>
            <a:endParaRPr lang="en-ZA" sz="1800" dirty="0" smtClean="0">
              <a:latin typeface="Calibri" pitchFamily="34" charset="0"/>
              <a:cs typeface="Calibri" pitchFamily="34" charset="0"/>
            </a:endParaRPr>
          </a:p>
          <a:p>
            <a:pPr eaLnBrk="1" hangingPunct="1">
              <a:lnSpc>
                <a:spcPct val="80000"/>
              </a:lnSpc>
              <a:defRPr/>
            </a:pPr>
            <a:endParaRPr lang="en-GB" sz="1600" dirty="0" smtClean="0">
              <a:latin typeface="Calibri" pitchFamily="34" charset="0"/>
              <a:cs typeface="Calibri" pitchFamily="34" charset="0"/>
            </a:endParaRPr>
          </a:p>
          <a:p>
            <a:pPr eaLnBrk="1" hangingPunct="1">
              <a:lnSpc>
                <a:spcPct val="80000"/>
              </a:lnSpc>
              <a:defRPr/>
            </a:pPr>
            <a:endParaRPr lang="en-US" sz="1800" dirty="0" smtClean="0">
              <a:latin typeface="Calibri" pitchFamily="34" charset="0"/>
              <a:cs typeface="Calibri" pitchFamily="34" charset="0"/>
            </a:endParaRPr>
          </a:p>
        </p:txBody>
      </p:sp>
      <p:sp>
        <p:nvSpPr>
          <p:cNvPr id="6148" name="Rectangle 5"/>
          <p:cNvSpPr>
            <a:spLocks noChangeArrowheads="1"/>
          </p:cNvSpPr>
          <p:nvPr/>
        </p:nvSpPr>
        <p:spPr bwMode="auto">
          <a:xfrm>
            <a:off x="762000" y="-152400"/>
            <a:ext cx="7162800" cy="861774"/>
          </a:xfrm>
          <a:prstGeom prst="rect">
            <a:avLst/>
          </a:prstGeom>
          <a:noFill/>
          <a:ln w="9525">
            <a:noFill/>
            <a:miter lim="800000"/>
            <a:headEnd/>
            <a:tailEnd/>
          </a:ln>
        </p:spPr>
        <p:txBody>
          <a:bodyPr wrap="square">
            <a:spAutoFit/>
          </a:bodyPr>
          <a:lstStyle/>
          <a:p>
            <a:pPr algn="ctr" eaLnBrk="0" hangingPunct="0"/>
            <a:r>
              <a:rPr lang="en-ZA" dirty="0">
                <a:solidFill>
                  <a:srgbClr val="FF0000"/>
                </a:solidFill>
                <a:latin typeface="Arial Rounded MT Bold" pitchFamily="34" charset="0"/>
              </a:rPr>
              <a:t>  </a:t>
            </a:r>
            <a:endParaRPr lang="en-ZA" dirty="0" smtClean="0">
              <a:solidFill>
                <a:srgbClr val="FF0000"/>
              </a:solidFill>
              <a:latin typeface="Arial Rounded MT Bold" pitchFamily="34" charset="0"/>
            </a:endParaRPr>
          </a:p>
          <a:p>
            <a:pPr algn="ctr" eaLnBrk="0" hangingPunct="0"/>
            <a:r>
              <a:rPr lang="en-ZA" sz="3200" b="1" dirty="0" smtClean="0">
                <a:latin typeface="Arial Narrow" panose="020B0606020202030204" pitchFamily="34" charset="0"/>
              </a:rPr>
              <a:t>THE ROLE OF TOURISM </a:t>
            </a:r>
            <a:endParaRPr lang="en-ZA" sz="3200" b="1" i="0" dirty="0">
              <a:latin typeface="Arial Narrow" panose="020B0606020202030204" pitchFamily="34" charset="0"/>
            </a:endParaRPr>
          </a:p>
        </p:txBody>
      </p:sp>
    </p:spTree>
    <p:extLst>
      <p:ext uri="{BB962C8B-B14F-4D97-AF65-F5344CB8AC3E}">
        <p14:creationId xmlns:p14="http://schemas.microsoft.com/office/powerpoint/2010/main" xmlns="" val="3045307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4294967295"/>
          </p:nvPr>
        </p:nvSpPr>
        <p:spPr>
          <a:xfrm>
            <a:off x="6759575" y="6381750"/>
            <a:ext cx="2133600" cy="339725"/>
          </a:xfrm>
          <a:prstGeom prst="rect">
            <a:avLst/>
          </a:prstGeom>
          <a:noFill/>
        </p:spPr>
        <p:txBody>
          <a:bodyPr/>
          <a:lstStyle/>
          <a:p>
            <a:pPr eaLnBrk="0" hangingPunct="0"/>
            <a:fld id="{A7D44DAB-872D-44D4-9548-B09176676FBB}" type="slidenum">
              <a:rPr lang="en-US" smtClean="0">
                <a:latin typeface="Calibri" pitchFamily="34" charset="0"/>
                <a:cs typeface="Arial" charset="0"/>
              </a:rPr>
              <a:pPr eaLnBrk="0" hangingPunct="0"/>
              <a:t>5</a:t>
            </a:fld>
            <a:endParaRPr lang="en-US" smtClean="0">
              <a:latin typeface="Calibri" pitchFamily="34" charset="0"/>
              <a:cs typeface="Arial" charset="0"/>
            </a:endParaRPr>
          </a:p>
        </p:txBody>
      </p:sp>
      <p:sp>
        <p:nvSpPr>
          <p:cNvPr id="39939" name="Rectangle 3"/>
          <p:cNvSpPr>
            <a:spLocks noGrp="1" noChangeArrowheads="1"/>
          </p:cNvSpPr>
          <p:nvPr>
            <p:ph type="body" idx="1"/>
          </p:nvPr>
        </p:nvSpPr>
        <p:spPr>
          <a:xfrm>
            <a:off x="152400" y="970014"/>
            <a:ext cx="8686800" cy="5181600"/>
          </a:xfrm>
        </p:spPr>
        <p:txBody>
          <a:bodyPr/>
          <a:lstStyle/>
          <a:p>
            <a:pPr algn="just" eaLnBrk="1" hangingPunct="1">
              <a:lnSpc>
                <a:spcPct val="80000"/>
              </a:lnSpc>
              <a:buFont typeface="Wingdings" panose="05000000000000000000" pitchFamily="2" charset="2"/>
              <a:buChar char="q"/>
              <a:defRPr/>
            </a:pPr>
            <a:r>
              <a:rPr lang="en-ZA" sz="2000" dirty="0" smtClean="0">
                <a:latin typeface="Arial Narrow" panose="020B0606020202030204" pitchFamily="34" charset="0"/>
              </a:rPr>
              <a:t>To measure transformation, the Codes were developed with clear Scorecard weightings and targets since 2009;</a:t>
            </a:r>
          </a:p>
          <a:p>
            <a:pPr algn="just" eaLnBrk="1" hangingPunct="1">
              <a:lnSpc>
                <a:spcPct val="80000"/>
              </a:lnSpc>
              <a:buFont typeface="Wingdings" panose="05000000000000000000" pitchFamily="2" charset="2"/>
              <a:buChar char="q"/>
              <a:defRPr/>
            </a:pPr>
            <a:endParaRPr lang="en-ZA" sz="2000" dirty="0" smtClean="0">
              <a:latin typeface="Arial Narrow" panose="020B0606020202030204" pitchFamily="34" charset="0"/>
            </a:endParaRPr>
          </a:p>
          <a:p>
            <a:pPr algn="just" eaLnBrk="1" hangingPunct="1">
              <a:lnSpc>
                <a:spcPct val="80000"/>
              </a:lnSpc>
              <a:buFont typeface="Wingdings" panose="05000000000000000000" pitchFamily="2" charset="2"/>
              <a:buChar char="q"/>
              <a:defRPr/>
            </a:pPr>
            <a:r>
              <a:rPr lang="en-ZA" sz="2000" dirty="0">
                <a:latin typeface="Arial Narrow" panose="020B0606020202030204" pitchFamily="34" charset="0"/>
              </a:rPr>
              <a:t>On 27 August 2012, the Minister of Tourism appointed members of the Tourism B-BBEE Charter </a:t>
            </a:r>
            <a:r>
              <a:rPr lang="en-ZA" sz="2000" dirty="0" smtClean="0">
                <a:latin typeface="Arial Narrow" panose="020B0606020202030204" pitchFamily="34" charset="0"/>
              </a:rPr>
              <a:t>Council to monitor transformation in the sector.</a:t>
            </a:r>
          </a:p>
          <a:p>
            <a:pPr marL="0" indent="0" algn="just" eaLnBrk="1" hangingPunct="1">
              <a:lnSpc>
                <a:spcPct val="80000"/>
              </a:lnSpc>
              <a:buNone/>
              <a:defRPr/>
            </a:pPr>
            <a:endParaRPr lang="en-ZA" sz="2000" dirty="0">
              <a:latin typeface="Arial Narrow" panose="020B0606020202030204" pitchFamily="34" charset="0"/>
            </a:endParaRPr>
          </a:p>
          <a:p>
            <a:pPr algn="just" eaLnBrk="1" hangingPunct="1">
              <a:lnSpc>
                <a:spcPct val="80000"/>
              </a:lnSpc>
              <a:buFont typeface="Wingdings" panose="05000000000000000000" pitchFamily="2" charset="2"/>
              <a:buChar char="q"/>
              <a:defRPr/>
            </a:pPr>
            <a:r>
              <a:rPr lang="en-ZA" sz="2000" dirty="0" smtClean="0">
                <a:latin typeface="Arial Narrow" panose="020B0606020202030204" pitchFamily="34" charset="0"/>
              </a:rPr>
              <a:t>The </a:t>
            </a:r>
            <a:r>
              <a:rPr lang="en-ZA" sz="2000" dirty="0">
                <a:latin typeface="Arial Narrow" panose="020B0606020202030204" pitchFamily="34" charset="0"/>
              </a:rPr>
              <a:t>role of the Council is to: </a:t>
            </a:r>
          </a:p>
          <a:p>
            <a:pPr lvl="0" algn="just">
              <a:buFont typeface="Wingdings" panose="05000000000000000000" pitchFamily="2" charset="2"/>
              <a:buChar char="ü"/>
            </a:pPr>
            <a:r>
              <a:rPr lang="en-ZA" sz="2000" dirty="0">
                <a:latin typeface="Arial Narrow" panose="020B0606020202030204" pitchFamily="34" charset="0"/>
              </a:rPr>
              <a:t>Provide guidance on sector specific matters effecting B-BBEE in entities within the sector;</a:t>
            </a:r>
          </a:p>
          <a:p>
            <a:pPr lvl="0" algn="just">
              <a:buFont typeface="Wingdings" panose="05000000000000000000" pitchFamily="2" charset="2"/>
              <a:buChar char="ü"/>
            </a:pPr>
            <a:r>
              <a:rPr lang="en-ZA" sz="2000" dirty="0">
                <a:latin typeface="Arial Narrow" panose="020B0606020202030204" pitchFamily="34" charset="0"/>
              </a:rPr>
              <a:t>Compile reports on the status of broad-based black economic empowerment within the sector; and</a:t>
            </a:r>
          </a:p>
          <a:p>
            <a:pPr lvl="0" algn="just">
              <a:buFont typeface="Wingdings" panose="05000000000000000000" pitchFamily="2" charset="2"/>
              <a:buChar char="ü"/>
            </a:pPr>
            <a:r>
              <a:rPr lang="en-ZA" sz="2000" dirty="0">
                <a:latin typeface="Arial Narrow" panose="020B0606020202030204" pitchFamily="34" charset="0"/>
              </a:rPr>
              <a:t>Share information with sector members, approved accreditation agencies, B-BBEE Commission, B-BBEE Presidential Advisory Council, Line Minister and the Minister of Trade and Industry.</a:t>
            </a:r>
          </a:p>
        </p:txBody>
      </p:sp>
      <p:sp>
        <p:nvSpPr>
          <p:cNvPr id="6148" name="Rectangle 5"/>
          <p:cNvSpPr>
            <a:spLocks noChangeArrowheads="1"/>
          </p:cNvSpPr>
          <p:nvPr/>
        </p:nvSpPr>
        <p:spPr bwMode="auto">
          <a:xfrm>
            <a:off x="914400" y="93547"/>
            <a:ext cx="7162800" cy="584775"/>
          </a:xfrm>
          <a:prstGeom prst="rect">
            <a:avLst/>
          </a:prstGeom>
          <a:noFill/>
          <a:ln w="9525">
            <a:noFill/>
            <a:miter lim="800000"/>
            <a:headEnd/>
            <a:tailEnd/>
          </a:ln>
        </p:spPr>
        <p:txBody>
          <a:bodyPr wrap="square">
            <a:spAutoFit/>
          </a:bodyPr>
          <a:lstStyle/>
          <a:p>
            <a:pPr algn="ctr" eaLnBrk="0" hangingPunct="0"/>
            <a:r>
              <a:rPr lang="en-ZA" dirty="0">
                <a:solidFill>
                  <a:srgbClr val="FF0000"/>
                </a:solidFill>
                <a:latin typeface="Arial Rounded MT Bold" pitchFamily="34" charset="0"/>
              </a:rPr>
              <a:t>  </a:t>
            </a:r>
            <a:r>
              <a:rPr lang="en-ZA" sz="3200" b="1" dirty="0" smtClean="0">
                <a:latin typeface="Arial Narrow" panose="020B0606020202030204" pitchFamily="34" charset="0"/>
              </a:rPr>
              <a:t>B-BBEE MONITORING BODY </a:t>
            </a:r>
            <a:endParaRPr lang="en-ZA" sz="3200" dirty="0" smtClean="0">
              <a:solidFill>
                <a:srgbClr val="FF0000"/>
              </a:solidFill>
              <a:latin typeface="Arial Rounded MT Bold" pitchFamily="34" charset="0"/>
            </a:endParaRPr>
          </a:p>
        </p:txBody>
      </p:sp>
    </p:spTree>
    <p:extLst>
      <p:ext uri="{BB962C8B-B14F-4D97-AF65-F5344CB8AC3E}">
        <p14:creationId xmlns:p14="http://schemas.microsoft.com/office/powerpoint/2010/main" xmlns="" val="4082648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4294967295"/>
          </p:nvPr>
        </p:nvSpPr>
        <p:spPr>
          <a:xfrm>
            <a:off x="6759575" y="6381750"/>
            <a:ext cx="2133600" cy="339725"/>
          </a:xfrm>
          <a:prstGeom prst="rect">
            <a:avLst/>
          </a:prstGeom>
          <a:noFill/>
        </p:spPr>
        <p:txBody>
          <a:bodyPr/>
          <a:lstStyle/>
          <a:p>
            <a:pPr eaLnBrk="0" hangingPunct="0"/>
            <a:fld id="{A7D44DAB-872D-44D4-9548-B09176676FBB}" type="slidenum">
              <a:rPr lang="en-US" smtClean="0">
                <a:latin typeface="Calibri" pitchFamily="34" charset="0"/>
                <a:cs typeface="Arial" charset="0"/>
              </a:rPr>
              <a:pPr eaLnBrk="0" hangingPunct="0"/>
              <a:t>6</a:t>
            </a:fld>
            <a:endParaRPr lang="en-US" smtClean="0">
              <a:latin typeface="Calibri" pitchFamily="34" charset="0"/>
              <a:cs typeface="Arial" charset="0"/>
            </a:endParaRPr>
          </a:p>
        </p:txBody>
      </p:sp>
      <p:sp>
        <p:nvSpPr>
          <p:cNvPr id="39939" name="Rectangle 3"/>
          <p:cNvSpPr>
            <a:spLocks noGrp="1" noChangeArrowheads="1"/>
          </p:cNvSpPr>
          <p:nvPr>
            <p:ph type="body" idx="1"/>
          </p:nvPr>
        </p:nvSpPr>
        <p:spPr>
          <a:xfrm>
            <a:off x="152400" y="1370012"/>
            <a:ext cx="8740775" cy="5181600"/>
          </a:xfrm>
        </p:spPr>
        <p:txBody>
          <a:bodyPr/>
          <a:lstStyle/>
          <a:p>
            <a:pPr marL="0" indent="0" algn="just" eaLnBrk="1" hangingPunct="1">
              <a:lnSpc>
                <a:spcPct val="80000"/>
              </a:lnSpc>
              <a:buNone/>
              <a:defRPr/>
            </a:pPr>
            <a:r>
              <a:rPr lang="en-ZA" sz="2000" dirty="0">
                <a:latin typeface="Arial Narrow" panose="020B0606020202030204" pitchFamily="34" charset="0"/>
              </a:rPr>
              <a:t>The findings of the State of Sector Transformation Report </a:t>
            </a:r>
            <a:r>
              <a:rPr lang="en-ZA" sz="2000" dirty="0" smtClean="0">
                <a:latin typeface="Arial Narrow" panose="020B0606020202030204" pitchFamily="34" charset="0"/>
              </a:rPr>
              <a:t>revealed that: </a:t>
            </a:r>
          </a:p>
          <a:p>
            <a:pPr marL="0" indent="0" algn="just" eaLnBrk="1" hangingPunct="1">
              <a:lnSpc>
                <a:spcPct val="80000"/>
              </a:lnSpc>
              <a:buNone/>
              <a:defRPr/>
            </a:pPr>
            <a:endParaRPr lang="en-ZA" sz="2000" dirty="0" smtClean="0">
              <a:latin typeface="Arial Narrow" panose="020B0606020202030204" pitchFamily="34" charset="0"/>
            </a:endParaRPr>
          </a:p>
          <a:p>
            <a:pPr lvl="0" algn="just">
              <a:buFont typeface="Wingdings" panose="05000000000000000000" pitchFamily="2" charset="2"/>
              <a:buChar char="q"/>
            </a:pPr>
            <a:r>
              <a:rPr lang="en-ZA" sz="2000" dirty="0">
                <a:latin typeface="Arial Narrow" panose="020B0606020202030204" pitchFamily="34" charset="0"/>
              </a:rPr>
              <a:t>Large enterprises have generally had better transformation outcomes than small </a:t>
            </a:r>
            <a:r>
              <a:rPr lang="en-ZA" sz="2000" dirty="0" smtClean="0">
                <a:latin typeface="Arial Narrow" panose="020B0606020202030204" pitchFamily="34" charset="0"/>
              </a:rPr>
              <a:t>enterprises;</a:t>
            </a:r>
          </a:p>
          <a:p>
            <a:pPr lvl="0" algn="just">
              <a:buFont typeface="Wingdings" panose="05000000000000000000" pitchFamily="2" charset="2"/>
              <a:buChar char="q"/>
            </a:pPr>
            <a:endParaRPr lang="en-ZA" sz="2000" dirty="0" smtClean="0">
              <a:latin typeface="Arial Narrow" panose="020B0606020202030204" pitchFamily="34" charset="0"/>
            </a:endParaRPr>
          </a:p>
          <a:p>
            <a:pPr lvl="0" algn="just">
              <a:buFont typeface="Wingdings" panose="05000000000000000000" pitchFamily="2" charset="2"/>
              <a:buChar char="q"/>
            </a:pPr>
            <a:r>
              <a:rPr lang="en-ZA" sz="2000" dirty="0" smtClean="0">
                <a:latin typeface="Arial Narrow" panose="020B0606020202030204" pitchFamily="34" charset="0"/>
              </a:rPr>
              <a:t>Not </a:t>
            </a:r>
            <a:r>
              <a:rPr lang="en-ZA" sz="2000" dirty="0">
                <a:latin typeface="Arial Narrow" panose="020B0606020202030204" pitchFamily="34" charset="0"/>
              </a:rPr>
              <a:t>much achievement has been recorded in the area of ownership; </a:t>
            </a:r>
            <a:endParaRPr lang="en-ZA" sz="2000" dirty="0" smtClean="0">
              <a:latin typeface="Arial Narrow" panose="020B0606020202030204" pitchFamily="34" charset="0"/>
            </a:endParaRPr>
          </a:p>
          <a:p>
            <a:pPr lvl="0" algn="just">
              <a:buFont typeface="Wingdings" panose="05000000000000000000" pitchFamily="2" charset="2"/>
              <a:buChar char="q"/>
            </a:pPr>
            <a:endParaRPr lang="en-ZA" sz="2000" dirty="0" smtClean="0">
              <a:latin typeface="Arial Narrow" panose="020B0606020202030204" pitchFamily="34" charset="0"/>
            </a:endParaRPr>
          </a:p>
          <a:p>
            <a:pPr lvl="0" algn="just">
              <a:buFont typeface="Wingdings" panose="05000000000000000000" pitchFamily="2" charset="2"/>
              <a:buChar char="q"/>
            </a:pPr>
            <a:r>
              <a:rPr lang="en-ZA" sz="2000" dirty="0" smtClean="0">
                <a:latin typeface="Arial Narrow" panose="020B0606020202030204" pitchFamily="34" charset="0"/>
              </a:rPr>
              <a:t>In </a:t>
            </a:r>
            <a:r>
              <a:rPr lang="en-ZA" sz="2000" dirty="0">
                <a:latin typeface="Arial Narrow" panose="020B0606020202030204" pitchFamily="34" charset="0"/>
              </a:rPr>
              <a:t>particular, the vast majority of enterprises have no black female share-holding; </a:t>
            </a:r>
            <a:endParaRPr lang="en-ZA" sz="2000" dirty="0" smtClean="0">
              <a:latin typeface="Arial Narrow" panose="020B0606020202030204" pitchFamily="34" charset="0"/>
            </a:endParaRPr>
          </a:p>
          <a:p>
            <a:pPr lvl="0" algn="just">
              <a:buFont typeface="Wingdings" panose="05000000000000000000" pitchFamily="2" charset="2"/>
              <a:buChar char="q"/>
            </a:pPr>
            <a:endParaRPr lang="en-ZA" sz="2000" dirty="0" smtClean="0">
              <a:latin typeface="Arial Narrow" panose="020B0606020202030204" pitchFamily="34" charset="0"/>
            </a:endParaRPr>
          </a:p>
          <a:p>
            <a:pPr lvl="0" algn="just">
              <a:buFont typeface="Wingdings" panose="05000000000000000000" pitchFamily="2" charset="2"/>
              <a:buChar char="q"/>
            </a:pPr>
            <a:r>
              <a:rPr lang="en-ZA" sz="2000" dirty="0" smtClean="0">
                <a:latin typeface="Arial Narrow" panose="020B0606020202030204" pitchFamily="34" charset="0"/>
              </a:rPr>
              <a:t>The </a:t>
            </a:r>
            <a:r>
              <a:rPr lang="en-ZA" sz="2000" dirty="0">
                <a:latin typeface="Arial Narrow" panose="020B0606020202030204" pitchFamily="34" charset="0"/>
              </a:rPr>
              <a:t>prevalence of family owned enterprises and funding constraints further complicate the issue</a:t>
            </a:r>
            <a:r>
              <a:rPr lang="en-ZA" sz="2000" dirty="0" smtClean="0">
                <a:latin typeface="Arial Narrow" panose="020B0606020202030204" pitchFamily="34" charset="0"/>
              </a:rPr>
              <a:t>;</a:t>
            </a:r>
          </a:p>
          <a:p>
            <a:pPr marL="0" lvl="0" indent="0" algn="just">
              <a:buNone/>
            </a:pPr>
            <a:endParaRPr lang="en-ZA" sz="2000" dirty="0" smtClean="0">
              <a:latin typeface="Arial Narrow" panose="020B0606020202030204" pitchFamily="34" charset="0"/>
            </a:endParaRPr>
          </a:p>
          <a:p>
            <a:pPr lvl="0" algn="just">
              <a:buFont typeface="Wingdings" panose="05000000000000000000" pitchFamily="2" charset="2"/>
              <a:buChar char="q"/>
            </a:pPr>
            <a:r>
              <a:rPr lang="en-ZA" sz="2000" dirty="0" smtClean="0">
                <a:latin typeface="Arial Narrow" panose="020B0606020202030204" pitchFamily="34" charset="0"/>
              </a:rPr>
              <a:t>Buying </a:t>
            </a:r>
            <a:r>
              <a:rPr lang="en-ZA" sz="2000" dirty="0">
                <a:latin typeface="Arial Narrow" panose="020B0606020202030204" pitchFamily="34" charset="0"/>
              </a:rPr>
              <a:t>from black owned suppliers is still at low levels</a:t>
            </a:r>
            <a:r>
              <a:rPr lang="en-ZA" sz="2000" dirty="0" smtClean="0">
                <a:latin typeface="Arial Narrow" panose="020B0606020202030204" pitchFamily="34" charset="0"/>
              </a:rPr>
              <a:t>;</a:t>
            </a:r>
          </a:p>
        </p:txBody>
      </p:sp>
      <p:sp>
        <p:nvSpPr>
          <p:cNvPr id="6148" name="Rectangle 5"/>
          <p:cNvSpPr>
            <a:spLocks noChangeArrowheads="1"/>
          </p:cNvSpPr>
          <p:nvPr/>
        </p:nvSpPr>
        <p:spPr bwMode="auto">
          <a:xfrm>
            <a:off x="140855" y="113695"/>
            <a:ext cx="8686800" cy="1077218"/>
          </a:xfrm>
          <a:prstGeom prst="rect">
            <a:avLst/>
          </a:prstGeom>
          <a:noFill/>
          <a:ln w="9525">
            <a:noFill/>
            <a:miter lim="800000"/>
            <a:headEnd/>
            <a:tailEnd/>
          </a:ln>
        </p:spPr>
        <p:txBody>
          <a:bodyPr wrap="square">
            <a:spAutoFit/>
          </a:bodyPr>
          <a:lstStyle/>
          <a:p>
            <a:pPr algn="ctr" eaLnBrk="0" hangingPunct="0"/>
            <a:r>
              <a:rPr lang="en-ZA" dirty="0">
                <a:solidFill>
                  <a:srgbClr val="FF0000"/>
                </a:solidFill>
                <a:latin typeface="Arial Rounded MT Bold" pitchFamily="34" charset="0"/>
              </a:rPr>
              <a:t> </a:t>
            </a:r>
            <a:r>
              <a:rPr lang="en-ZA" sz="3200" b="1" dirty="0" smtClean="0">
                <a:latin typeface="Arial Narrow" panose="020B0606020202030204" pitchFamily="34" charset="0"/>
              </a:rPr>
              <a:t>ARE WE ACHIEVING TRANSFORMATION IN THE TOURISM SECTOR? </a:t>
            </a:r>
            <a:endParaRPr lang="en-ZA" sz="3200" dirty="0" smtClean="0">
              <a:solidFill>
                <a:srgbClr val="FF0000"/>
              </a:solidFill>
              <a:latin typeface="Arial Narrow" panose="020B0606020202030204" pitchFamily="34" charset="0"/>
            </a:endParaRPr>
          </a:p>
        </p:txBody>
      </p:sp>
    </p:spTree>
    <p:extLst>
      <p:ext uri="{BB962C8B-B14F-4D97-AF65-F5344CB8AC3E}">
        <p14:creationId xmlns:p14="http://schemas.microsoft.com/office/powerpoint/2010/main" xmlns="" val="4067319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4294967295"/>
          </p:nvPr>
        </p:nvSpPr>
        <p:spPr>
          <a:xfrm>
            <a:off x="6759575" y="6381750"/>
            <a:ext cx="2133600" cy="339725"/>
          </a:xfrm>
          <a:prstGeom prst="rect">
            <a:avLst/>
          </a:prstGeom>
          <a:noFill/>
        </p:spPr>
        <p:txBody>
          <a:bodyPr/>
          <a:lstStyle/>
          <a:p>
            <a:pPr eaLnBrk="0" hangingPunct="0"/>
            <a:fld id="{A7D44DAB-872D-44D4-9548-B09176676FBB}" type="slidenum">
              <a:rPr lang="en-US" smtClean="0">
                <a:latin typeface="Calibri" pitchFamily="34" charset="0"/>
                <a:cs typeface="Arial" charset="0"/>
              </a:rPr>
              <a:pPr eaLnBrk="0" hangingPunct="0"/>
              <a:t>7</a:t>
            </a:fld>
            <a:endParaRPr lang="en-US" smtClean="0">
              <a:latin typeface="Calibri" pitchFamily="34" charset="0"/>
              <a:cs typeface="Arial" charset="0"/>
            </a:endParaRPr>
          </a:p>
        </p:txBody>
      </p:sp>
      <p:sp>
        <p:nvSpPr>
          <p:cNvPr id="39939" name="Rectangle 3"/>
          <p:cNvSpPr>
            <a:spLocks noGrp="1" noChangeArrowheads="1"/>
          </p:cNvSpPr>
          <p:nvPr>
            <p:ph type="body" idx="1"/>
          </p:nvPr>
        </p:nvSpPr>
        <p:spPr>
          <a:xfrm>
            <a:off x="152400" y="1066800"/>
            <a:ext cx="8686800" cy="5181600"/>
          </a:xfrm>
        </p:spPr>
        <p:txBody>
          <a:bodyPr/>
          <a:lstStyle/>
          <a:p>
            <a:pPr algn="just">
              <a:buFont typeface="Wingdings" panose="05000000000000000000" pitchFamily="2" charset="2"/>
              <a:buChar char="q"/>
            </a:pPr>
            <a:endParaRPr lang="en-ZA" sz="2000" dirty="0" smtClean="0">
              <a:latin typeface="Arial Narrow" panose="020B0606020202030204" pitchFamily="34" charset="0"/>
            </a:endParaRPr>
          </a:p>
          <a:p>
            <a:pPr lvl="0" algn="just">
              <a:buFont typeface="Wingdings" panose="05000000000000000000" pitchFamily="2" charset="2"/>
              <a:buChar char="q"/>
            </a:pPr>
            <a:r>
              <a:rPr lang="en-ZA" sz="2000" dirty="0">
                <a:latin typeface="Arial Narrow" panose="020B0606020202030204" pitchFamily="34" charset="0"/>
              </a:rPr>
              <a:t>Black women are not benefitting as expected from the management control element, with the argument being that capacity constraints on the part of this group is the main impediment</a:t>
            </a:r>
            <a:r>
              <a:rPr lang="en-ZA" sz="2000" dirty="0" smtClean="0">
                <a:latin typeface="Arial Narrow" panose="020B0606020202030204" pitchFamily="34" charset="0"/>
              </a:rPr>
              <a:t>;</a:t>
            </a:r>
          </a:p>
          <a:p>
            <a:pPr lvl="0" algn="just">
              <a:buFont typeface="Wingdings" panose="05000000000000000000" pitchFamily="2" charset="2"/>
              <a:buChar char="q"/>
            </a:pPr>
            <a:endParaRPr lang="en-ZA" sz="2000" dirty="0">
              <a:latin typeface="Arial Narrow" panose="020B0606020202030204" pitchFamily="34" charset="0"/>
            </a:endParaRPr>
          </a:p>
          <a:p>
            <a:pPr algn="just">
              <a:buFont typeface="Wingdings" panose="05000000000000000000" pitchFamily="2" charset="2"/>
              <a:buChar char="q"/>
            </a:pPr>
            <a:r>
              <a:rPr lang="en-ZA" sz="2000" dirty="0" smtClean="0">
                <a:latin typeface="Arial Narrow" panose="020B0606020202030204" pitchFamily="34" charset="0"/>
              </a:rPr>
              <a:t>The </a:t>
            </a:r>
            <a:r>
              <a:rPr lang="en-ZA" sz="2000" dirty="0">
                <a:latin typeface="Arial Narrow" panose="020B0606020202030204" pitchFamily="34" charset="0"/>
              </a:rPr>
              <a:t>use of Generic Codes as opposed to the Tourism Scorecard remains prevalent – the “non-optionality” clause in the Revised Generic Codes and B-BBEE Amendment Act 2013 should help reduce this problem</a:t>
            </a:r>
            <a:r>
              <a:rPr lang="en-ZA" sz="2000" dirty="0" smtClean="0">
                <a:latin typeface="Arial Narrow" panose="020B0606020202030204" pitchFamily="34" charset="0"/>
              </a:rPr>
              <a:t>;</a:t>
            </a:r>
          </a:p>
          <a:p>
            <a:pPr algn="just">
              <a:buFont typeface="Wingdings" panose="05000000000000000000" pitchFamily="2" charset="2"/>
              <a:buChar char="q"/>
            </a:pPr>
            <a:endParaRPr lang="en-ZA" sz="2000" dirty="0">
              <a:latin typeface="Arial Narrow" panose="020B0606020202030204" pitchFamily="34" charset="0"/>
            </a:endParaRPr>
          </a:p>
          <a:p>
            <a:pPr lvl="0" algn="just">
              <a:buFont typeface="Wingdings" panose="05000000000000000000" pitchFamily="2" charset="2"/>
              <a:buChar char="q"/>
            </a:pPr>
            <a:r>
              <a:rPr lang="en-ZA" sz="2000" dirty="0">
                <a:latin typeface="Arial Narrow" panose="020B0606020202030204" pitchFamily="34" charset="0"/>
              </a:rPr>
              <a:t>Levels of awareness of the B-BBEE legislation and Tourism B-BBEE Codes in particular and its purpose and benefits are fairly low across the tourism industry</a:t>
            </a:r>
            <a:r>
              <a:rPr lang="en-ZA" sz="2000" dirty="0" smtClean="0">
                <a:latin typeface="Arial Narrow" panose="020B0606020202030204" pitchFamily="34" charset="0"/>
              </a:rPr>
              <a:t>;</a:t>
            </a:r>
          </a:p>
          <a:p>
            <a:pPr lvl="0" algn="just">
              <a:buFont typeface="Wingdings" panose="05000000000000000000" pitchFamily="2" charset="2"/>
              <a:buChar char="q"/>
            </a:pPr>
            <a:endParaRPr lang="en-ZA" sz="2000" dirty="0">
              <a:latin typeface="Arial Narrow" panose="020B0606020202030204" pitchFamily="34" charset="0"/>
            </a:endParaRPr>
          </a:p>
          <a:p>
            <a:pPr lvl="0" algn="just">
              <a:buFont typeface="Wingdings" panose="05000000000000000000" pitchFamily="2" charset="2"/>
              <a:buChar char="q"/>
            </a:pPr>
            <a:r>
              <a:rPr lang="en-ZA" sz="2000" dirty="0" smtClean="0">
                <a:latin typeface="Arial Narrow" panose="020B0606020202030204" pitchFamily="34" charset="0"/>
              </a:rPr>
              <a:t>On </a:t>
            </a:r>
            <a:r>
              <a:rPr lang="en-ZA" sz="2000" dirty="0">
                <a:latin typeface="Arial Narrow" panose="020B0606020202030204" pitchFamily="34" charset="0"/>
              </a:rPr>
              <a:t>the contrary, there has been relatively good performance on spending on socio-economic development. </a:t>
            </a:r>
          </a:p>
          <a:p>
            <a:pPr lvl="0">
              <a:buFont typeface="Wingdings" panose="05000000000000000000" pitchFamily="2" charset="2"/>
              <a:buChar char="q"/>
            </a:pPr>
            <a:endParaRPr lang="en-ZA" sz="2000" dirty="0">
              <a:latin typeface="Arial Narrow" panose="020B0606020202030204" pitchFamily="34" charset="0"/>
            </a:endParaRPr>
          </a:p>
        </p:txBody>
      </p:sp>
      <p:sp>
        <p:nvSpPr>
          <p:cNvPr id="6148" name="Rectangle 5"/>
          <p:cNvSpPr>
            <a:spLocks noChangeArrowheads="1"/>
          </p:cNvSpPr>
          <p:nvPr/>
        </p:nvSpPr>
        <p:spPr bwMode="auto">
          <a:xfrm>
            <a:off x="152400" y="93547"/>
            <a:ext cx="8686800" cy="1077218"/>
          </a:xfrm>
          <a:prstGeom prst="rect">
            <a:avLst/>
          </a:prstGeom>
          <a:noFill/>
          <a:ln w="9525">
            <a:noFill/>
            <a:miter lim="800000"/>
            <a:headEnd/>
            <a:tailEnd/>
          </a:ln>
        </p:spPr>
        <p:txBody>
          <a:bodyPr wrap="square">
            <a:spAutoFit/>
          </a:bodyPr>
          <a:lstStyle/>
          <a:p>
            <a:pPr algn="ctr" eaLnBrk="0" hangingPunct="0"/>
            <a:r>
              <a:rPr lang="en-ZA" dirty="0">
                <a:solidFill>
                  <a:srgbClr val="FF0000"/>
                </a:solidFill>
                <a:latin typeface="Arial Rounded MT Bold" pitchFamily="34" charset="0"/>
              </a:rPr>
              <a:t> </a:t>
            </a:r>
            <a:r>
              <a:rPr lang="en-ZA" sz="3200" b="1" dirty="0" smtClean="0">
                <a:latin typeface="Arial Narrow" panose="020B0606020202030204" pitchFamily="34" charset="0"/>
              </a:rPr>
              <a:t>ARE WE ACHIEVING TRANSFORMATION IN THE TOURISM SECTOR?  </a:t>
            </a:r>
            <a:endParaRPr lang="en-ZA" sz="3200" dirty="0" smtClean="0">
              <a:solidFill>
                <a:srgbClr val="FF0000"/>
              </a:solidFill>
              <a:latin typeface="Arial Narrow" panose="020B0606020202030204" pitchFamily="34" charset="0"/>
            </a:endParaRPr>
          </a:p>
        </p:txBody>
      </p:sp>
    </p:spTree>
    <p:extLst>
      <p:ext uri="{BB962C8B-B14F-4D97-AF65-F5344CB8AC3E}">
        <p14:creationId xmlns:p14="http://schemas.microsoft.com/office/powerpoint/2010/main" xmlns="" val="1068230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lstStyle/>
          <a:p>
            <a:r>
              <a:rPr lang="en-GB" sz="3200" b="1" dirty="0" smtClean="0">
                <a:latin typeface="Arial Narrow" panose="020B0606020202030204" pitchFamily="34" charset="0"/>
              </a:rPr>
              <a:t>STATE </a:t>
            </a:r>
            <a:r>
              <a:rPr lang="en-GB" sz="3200" b="1" dirty="0">
                <a:latin typeface="Arial Narrow" panose="020B0606020202030204" pitchFamily="34" charset="0"/>
              </a:rPr>
              <a:t>OF </a:t>
            </a:r>
            <a:r>
              <a:rPr lang="en-GB" sz="3200" b="1" dirty="0" smtClean="0">
                <a:latin typeface="Arial Narrow" panose="020B0606020202030204" pitchFamily="34" charset="0"/>
              </a:rPr>
              <a:t>TRANSFORMATION IN TOURISM </a:t>
            </a:r>
            <a:endParaRPr lang="en-US" sz="3200" dirty="0">
              <a:latin typeface="Arial Narrow" panose="020B0606020202030204" pitchFamily="34" charset="0"/>
            </a:endParaRPr>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838202"/>
            <a:ext cx="8763000" cy="50292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Slide Number Placeholder 2"/>
          <p:cNvSpPr>
            <a:spLocks noGrp="1"/>
          </p:cNvSpPr>
          <p:nvPr>
            <p:ph type="sldNum" sz="quarter" idx="11"/>
          </p:nvPr>
        </p:nvSpPr>
        <p:spPr>
          <a:xfrm>
            <a:off x="3200400" y="6324600"/>
            <a:ext cx="2133600" cy="365125"/>
          </a:xfrm>
        </p:spPr>
        <p:txBody>
          <a:bodyPr/>
          <a:lstStyle/>
          <a:p>
            <a:pPr algn="ctr">
              <a:defRPr/>
            </a:pPr>
            <a:fld id="{0614758F-BB67-4FCB-99FE-E24396511D5A}" type="slidenum">
              <a:rPr lang="en-US" smtClean="0"/>
              <a:pPr algn="ctr">
                <a:defRPr/>
              </a:pPr>
              <a:t>8</a:t>
            </a:fld>
            <a:endParaRPr lang="en-US" dirty="0"/>
          </a:p>
        </p:txBody>
      </p:sp>
    </p:spTree>
    <p:extLst>
      <p:ext uri="{BB962C8B-B14F-4D97-AF65-F5344CB8AC3E}">
        <p14:creationId xmlns:p14="http://schemas.microsoft.com/office/powerpoint/2010/main" xmlns="" val="41119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4294967295"/>
          </p:nvPr>
        </p:nvSpPr>
        <p:spPr>
          <a:xfrm>
            <a:off x="6759575" y="6381750"/>
            <a:ext cx="2133600" cy="339725"/>
          </a:xfrm>
          <a:prstGeom prst="rect">
            <a:avLst/>
          </a:prstGeom>
          <a:noFill/>
        </p:spPr>
        <p:txBody>
          <a:bodyPr/>
          <a:lstStyle/>
          <a:p>
            <a:pPr eaLnBrk="0" hangingPunct="0"/>
            <a:fld id="{A7D44DAB-872D-44D4-9548-B09176676FBB}" type="slidenum">
              <a:rPr lang="en-US" smtClean="0">
                <a:latin typeface="Calibri" pitchFamily="34" charset="0"/>
                <a:cs typeface="Arial" charset="0"/>
              </a:rPr>
              <a:pPr eaLnBrk="0" hangingPunct="0"/>
              <a:t>9</a:t>
            </a:fld>
            <a:endParaRPr lang="en-US" smtClean="0">
              <a:latin typeface="Calibri" pitchFamily="34" charset="0"/>
              <a:cs typeface="Arial" charset="0"/>
            </a:endParaRPr>
          </a:p>
        </p:txBody>
      </p:sp>
      <p:sp>
        <p:nvSpPr>
          <p:cNvPr id="39939" name="Rectangle 3"/>
          <p:cNvSpPr>
            <a:spLocks noGrp="1" noChangeArrowheads="1"/>
          </p:cNvSpPr>
          <p:nvPr>
            <p:ph type="body" idx="1"/>
          </p:nvPr>
        </p:nvSpPr>
        <p:spPr>
          <a:xfrm>
            <a:off x="152400" y="1539875"/>
            <a:ext cx="8686800" cy="5181600"/>
          </a:xfrm>
        </p:spPr>
        <p:txBody>
          <a:bodyPr/>
          <a:lstStyle/>
          <a:p>
            <a:pPr algn="just">
              <a:buFont typeface="Wingdings" panose="05000000000000000000" pitchFamily="2" charset="2"/>
              <a:buChar char="q"/>
            </a:pPr>
            <a:r>
              <a:rPr lang="en-ZA" sz="2000" dirty="0">
                <a:latin typeface="Arial Narrow" panose="020B0606020202030204" pitchFamily="34" charset="0"/>
              </a:rPr>
              <a:t>Western Cape has the largest number of tourism enterprises, followed by Gauteng and </a:t>
            </a:r>
            <a:r>
              <a:rPr lang="en-ZA" sz="2000" dirty="0" smtClean="0">
                <a:latin typeface="Arial Narrow" panose="020B0606020202030204" pitchFamily="34" charset="0"/>
              </a:rPr>
              <a:t>KZN;</a:t>
            </a:r>
          </a:p>
          <a:p>
            <a:pPr algn="just">
              <a:buFont typeface="Wingdings" panose="05000000000000000000" pitchFamily="2" charset="2"/>
              <a:buChar char="q"/>
            </a:pPr>
            <a:endParaRPr lang="en-ZA" sz="2000" dirty="0" smtClean="0">
              <a:latin typeface="Arial Narrow" panose="020B0606020202030204" pitchFamily="34" charset="0"/>
            </a:endParaRPr>
          </a:p>
          <a:p>
            <a:pPr algn="just">
              <a:buFont typeface="Wingdings" panose="05000000000000000000" pitchFamily="2" charset="2"/>
              <a:buChar char="q"/>
            </a:pPr>
            <a:r>
              <a:rPr lang="en-ZA" sz="2000" dirty="0" smtClean="0">
                <a:latin typeface="Arial Narrow" panose="020B0606020202030204" pitchFamily="34" charset="0"/>
              </a:rPr>
              <a:t>These </a:t>
            </a:r>
            <a:r>
              <a:rPr lang="en-ZA" sz="2000" dirty="0">
                <a:latin typeface="Arial Narrow" panose="020B0606020202030204" pitchFamily="34" charset="0"/>
              </a:rPr>
              <a:t>three provinces account for more than three quarters (77%) of the total number of tourism </a:t>
            </a:r>
            <a:r>
              <a:rPr lang="en-ZA" sz="2000" dirty="0" smtClean="0">
                <a:latin typeface="Arial Narrow" panose="020B0606020202030204" pitchFamily="34" charset="0"/>
              </a:rPr>
              <a:t>enterprises;</a:t>
            </a:r>
          </a:p>
          <a:p>
            <a:pPr algn="just">
              <a:buFont typeface="Wingdings" panose="05000000000000000000" pitchFamily="2" charset="2"/>
              <a:buChar char="q"/>
            </a:pPr>
            <a:endParaRPr lang="en-ZA" sz="2000" dirty="0" smtClean="0">
              <a:latin typeface="Arial Narrow" panose="020B0606020202030204" pitchFamily="34" charset="0"/>
            </a:endParaRPr>
          </a:p>
          <a:p>
            <a:pPr algn="just">
              <a:buFont typeface="Wingdings" panose="05000000000000000000" pitchFamily="2" charset="2"/>
              <a:buChar char="q"/>
            </a:pPr>
            <a:r>
              <a:rPr lang="en-US" sz="2000" dirty="0" smtClean="0">
                <a:latin typeface="Arial Narrow" panose="020B0606020202030204" pitchFamily="34" charset="0"/>
              </a:rPr>
              <a:t>Achievement </a:t>
            </a:r>
            <a:r>
              <a:rPr lang="en-US" sz="2000" dirty="0">
                <a:latin typeface="Arial Narrow" panose="020B0606020202030204" pitchFamily="34" charset="0"/>
              </a:rPr>
              <a:t>of the targets for black shareholding was highest in the ‘Travel Distribution Systems’ sub-sector in KZN (28%), followed by Limpopo (25%) and Gauteng (23</a:t>
            </a:r>
            <a:r>
              <a:rPr lang="en-US" sz="2000" dirty="0" smtClean="0">
                <a:latin typeface="Arial Narrow" panose="020B0606020202030204" pitchFamily="34" charset="0"/>
              </a:rPr>
              <a:t>%);</a:t>
            </a:r>
          </a:p>
          <a:p>
            <a:pPr marL="0" indent="0" algn="just">
              <a:buNone/>
            </a:pPr>
            <a:endParaRPr lang="en-US" sz="2000" dirty="0" smtClean="0">
              <a:latin typeface="Arial Narrow" panose="020B0606020202030204" pitchFamily="34" charset="0"/>
            </a:endParaRPr>
          </a:p>
          <a:p>
            <a:pPr algn="just">
              <a:buFont typeface="Wingdings" panose="05000000000000000000" pitchFamily="2" charset="2"/>
              <a:buChar char="q"/>
            </a:pPr>
            <a:r>
              <a:rPr lang="en-US" sz="2000" dirty="0" smtClean="0">
                <a:latin typeface="Arial Narrow" panose="020B0606020202030204" pitchFamily="34" charset="0"/>
              </a:rPr>
              <a:t>Whilst </a:t>
            </a:r>
            <a:r>
              <a:rPr lang="en-US" sz="2000" dirty="0">
                <a:latin typeface="Arial Narrow" panose="020B0606020202030204" pitchFamily="34" charset="0"/>
              </a:rPr>
              <a:t>the Western Cape boasts the highest number of tourism enterprises, only one-in-ten had achieved the black shareholding target.</a:t>
            </a:r>
            <a:endParaRPr lang="en-ZA" sz="2000" dirty="0">
              <a:latin typeface="Arial Narrow" panose="020B0606020202030204" pitchFamily="34" charset="0"/>
            </a:endParaRPr>
          </a:p>
          <a:p>
            <a:pPr lvl="0">
              <a:buFont typeface="Wingdings" panose="05000000000000000000" pitchFamily="2" charset="2"/>
              <a:buChar char="q"/>
            </a:pPr>
            <a:endParaRPr lang="en-ZA" sz="2000" dirty="0">
              <a:latin typeface="Arial Narrow" panose="020B0606020202030204" pitchFamily="34" charset="0"/>
            </a:endParaRPr>
          </a:p>
        </p:txBody>
      </p:sp>
      <p:sp>
        <p:nvSpPr>
          <p:cNvPr id="6148" name="Rectangle 5"/>
          <p:cNvSpPr>
            <a:spLocks noChangeArrowheads="1"/>
          </p:cNvSpPr>
          <p:nvPr/>
        </p:nvSpPr>
        <p:spPr bwMode="auto">
          <a:xfrm>
            <a:off x="152400" y="228600"/>
            <a:ext cx="8686800" cy="1077218"/>
          </a:xfrm>
          <a:prstGeom prst="rect">
            <a:avLst/>
          </a:prstGeom>
          <a:noFill/>
          <a:ln w="9525">
            <a:noFill/>
            <a:miter lim="800000"/>
            <a:headEnd/>
            <a:tailEnd/>
          </a:ln>
        </p:spPr>
        <p:txBody>
          <a:bodyPr wrap="square">
            <a:spAutoFit/>
          </a:bodyPr>
          <a:lstStyle/>
          <a:p>
            <a:pPr algn="ctr" eaLnBrk="0" hangingPunct="0"/>
            <a:r>
              <a:rPr lang="en-ZA" dirty="0">
                <a:solidFill>
                  <a:srgbClr val="FF0000"/>
                </a:solidFill>
                <a:latin typeface="Arial Rounded MT Bold" pitchFamily="34" charset="0"/>
              </a:rPr>
              <a:t> </a:t>
            </a:r>
            <a:r>
              <a:rPr lang="en-ZA" sz="3200" b="1" dirty="0" smtClean="0">
                <a:latin typeface="Arial Narrow" panose="020B0606020202030204" pitchFamily="34" charset="0"/>
              </a:rPr>
              <a:t>ARE WE </a:t>
            </a:r>
            <a:r>
              <a:rPr lang="en-ZA" sz="3200" b="1" i="1" dirty="0" smtClean="0">
                <a:latin typeface="Arial Narrow" panose="020B0606020202030204" pitchFamily="34" charset="0"/>
              </a:rPr>
              <a:t>ACHIEVING TRANSFORMATION IN THE TOURISM SECTOR? </a:t>
            </a:r>
            <a:r>
              <a:rPr lang="en-ZA" sz="3200" b="1" dirty="0" smtClean="0">
                <a:latin typeface="Arial Narrow" panose="020B0606020202030204" pitchFamily="34" charset="0"/>
              </a:rPr>
              <a:t> </a:t>
            </a:r>
            <a:endParaRPr lang="en-ZA" sz="3200" dirty="0" smtClean="0">
              <a:solidFill>
                <a:srgbClr val="FF0000"/>
              </a:solidFill>
              <a:latin typeface="Arial Narrow" panose="020B0606020202030204" pitchFamily="34" charset="0"/>
            </a:endParaRPr>
          </a:p>
        </p:txBody>
      </p:sp>
    </p:spTree>
    <p:extLst>
      <p:ext uri="{BB962C8B-B14F-4D97-AF65-F5344CB8AC3E}">
        <p14:creationId xmlns:p14="http://schemas.microsoft.com/office/powerpoint/2010/main" xmlns="" val="3724756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DCDateModified xmlns="http://schemas.microsoft.com/sharepoint/v3/fields" xsi:nil="true"/>
    <Synopsis xmlns="c209e311-10e2-42ba-a66c-0984c872cd2d">Achieving Transformation in the Tourism Sector</Synopsis>
    <_EndDate xmlns="http://schemas.microsoft.com/sharepoint/v3/fields">2016-02-03T12:03:00+00:00</_EndDate>
    <Publishing_x0020_Date xmlns="c209e311-10e2-42ba-a66c-0984c872cd2d">2015-03-29T22:00:00+00:00</Publishing_x0020_Date>
    <Year xmlns="c209e311-10e2-42ba-a66c-0984c872cd2d">2015</Year>
    <f4fbe8a76454476dbd6b3bc503046e3e xmlns="c209e311-10e2-42ba-a66c-0984c872cd2d">
      <Terms xmlns="http://schemas.microsoft.com/office/infopath/2007/PartnerControls">
        <TermInfo xmlns="http://schemas.microsoft.com/office/infopath/2007/PartnerControls">
          <TermName xmlns="http://schemas.microsoft.com/office/infopath/2007/PartnerControls">Conference Presentations</TermName>
          <TermId xmlns="http://schemas.microsoft.com/office/infopath/2007/PartnerControls">1e81902f-f4ed-44ee-923b-862d9bf1165e</TermId>
        </TermInfo>
      </Terms>
    </f4fbe8a76454476dbd6b3bc503046e3e>
    <TaxCatchAll xmlns="c209e311-10e2-42ba-a66c-0984c872cd2d">
      <Value>85</Value>
    </TaxCatchAll>
    <_DCDateCreated xmlns="http://schemas.microsoft.com/sharepoint/v3/fields" xsi:nil="true"/>
    <_dlc_DocId xmlns="c209e311-10e2-42ba-a66c-0984c872cd2d">N4FUYHAX2DSF-28-308</_dlc_DocId>
    <_dlc_DocIdUrl xmlns="c209e311-10e2-42ba-a66c-0984c872cd2d">
      <Url>https://tkp.tourism.gov.za/_layouts/15/DocIdRedir.aspx?ID=N4FUYHAX2DSF-28-308</Url>
      <Description>N4FUYHAX2DSF-28-308</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p:Policy xmlns:p="office.server.policy" id="" local="true">
  <p:Name>TKP Documents</p:Name>
  <p:Description/>
  <p:Statement/>
  <p:PolicyItems>
    <p:PolicyItem featureId="Microsoft.Office.RecordsManagement.PolicyFeatures.PolicyAudit" staticId="0x010100CDDC57A17A625C4596BA8B469098E870007D453A5E68BD944BB5899AA65135F5A9|8138272" UniqueId="ca95a104-b17b-48ba-a939-f9f1780e4d7e">
      <p:Name>Auditing</p:Name>
      <p:Description>Audits user actions on documents and list items to the Audit Log.</p:Description>
      <p:CustomData>
        <Audit>
          <Update/>
          <View/>
          <CheckInOut/>
          <MoveCopy/>
          <DeleteRestore/>
        </Audit>
      </p:CustomData>
    </p:PolicyItem>
  </p:PolicyItems>
</p:Policy>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5.xml><?xml version="1.0" encoding="utf-8"?>
<ct:contentTypeSchema xmlns:ct="http://schemas.microsoft.com/office/2006/metadata/contentType" xmlns:ma="http://schemas.microsoft.com/office/2006/metadata/properties/metaAttributes" ct:_="" ma:_="" ma:contentTypeName="TKP Documents" ma:contentTypeID="0x010100CDDC57A17A625C4596BA8B469098E870007D453A5E68BD944BB5899AA65135F5A9" ma:contentTypeVersion="24" ma:contentTypeDescription="Tourism Knowledge Portal Documents" ma:contentTypeScope="" ma:versionID="a8df03b86ba493de051c12c10d2363a2">
  <xsd:schema xmlns:xsd="http://www.w3.org/2001/XMLSchema" xmlns:xs="http://www.w3.org/2001/XMLSchema" xmlns:p="http://schemas.microsoft.com/office/2006/metadata/properties" xmlns:ns1="http://schemas.microsoft.com/sharepoint/v3" xmlns:ns2="c209e311-10e2-42ba-a66c-0984c872cd2d" xmlns:ns3="http://schemas.microsoft.com/sharepoint/v3/fields" targetNamespace="http://schemas.microsoft.com/office/2006/metadata/properties" ma:root="true" ma:fieldsID="d050c27eeccabfcfe549f59af7165df1" ns1:_="" ns2:_="" ns3:_="">
    <xsd:import namespace="http://schemas.microsoft.com/sharepoint/v3"/>
    <xsd:import namespace="c209e311-10e2-42ba-a66c-0984c872cd2d"/>
    <xsd:import namespace="http://schemas.microsoft.com/sharepoint/v3/fields"/>
    <xsd:element name="properties">
      <xsd:complexType>
        <xsd:sequence>
          <xsd:element name="documentManagement">
            <xsd:complexType>
              <xsd:all>
                <xsd:element ref="ns2:_dlc_DocId" minOccurs="0"/>
                <xsd:element ref="ns2:_dlc_DocIdUrl" minOccurs="0"/>
                <xsd:element ref="ns2:_dlc_DocIdPersistId" minOccurs="0"/>
                <xsd:element ref="ns2:f4fbe8a76454476dbd6b3bc503046e3e" minOccurs="0"/>
                <xsd:element ref="ns2:TaxCatchAll" minOccurs="0"/>
                <xsd:element ref="ns2:TaxCatchAllLabel" minOccurs="0"/>
                <xsd:element ref="ns3:_DCDateCreated" minOccurs="0"/>
                <xsd:element ref="ns3:_DCDateModified" minOccurs="0"/>
                <xsd:element ref="ns3:_Version" minOccurs="0"/>
                <xsd:element ref="ns3:_EndDate" minOccurs="0"/>
                <xsd:element ref="ns2:Publishing_x0020_Date" minOccurs="0"/>
                <xsd:element ref="ns2:Synopsis" minOccurs="0"/>
                <xsd:element ref="ns1:_dlc_Exempt" minOccurs="0"/>
                <xsd:element ref="ns2:Year"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23"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209e311-10e2-42ba-a66c-0984c872cd2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f4fbe8a76454476dbd6b3bc503046e3e" ma:index="12" ma:taxonomy="true" ma:internalName="f4fbe8a76454476dbd6b3bc503046e3e" ma:taxonomyFieldName="Document_x0020_Category" ma:displayName="Document Category" ma:readOnly="false" ma:default="" ma:fieldId="{f4fbe8a7-6454-476d-bd6b-3bc503046e3e}" ma:sspId="eb03fa0a-128f-4cbf-a4ac-ab599eb02da3" ma:termSetId="00a7b815-80b8-40cf-b910-baebd4448ed3" ma:anchorId="00000000-0000-0000-0000-000000000000" ma:open="false" ma:isKeyword="false">
      <xsd:complexType>
        <xsd:sequence>
          <xsd:element ref="pc:Terms" minOccurs="0" maxOccurs="1"/>
        </xsd:sequence>
      </xsd:complexType>
    </xsd:element>
    <xsd:element name="TaxCatchAll" ma:index="13" nillable="true" ma:displayName="Taxonomy Catch All Column" ma:hidden="true" ma:list="{ebd6af79-35ca-4b45-bce9-4f26d154423d}" ma:internalName="TaxCatchAll" ma:showField="CatchAllData" ma:web="c209e311-10e2-42ba-a66c-0984c872cd2d">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ebd6af79-35ca-4b45-bce9-4f26d154423d}" ma:internalName="TaxCatchAllLabel" ma:readOnly="true" ma:showField="CatchAllDataLabel" ma:web="c209e311-10e2-42ba-a66c-0984c872cd2d">
      <xsd:complexType>
        <xsd:complexContent>
          <xsd:extension base="dms:MultiChoiceLookup">
            <xsd:sequence>
              <xsd:element name="Value" type="dms:Lookup" maxOccurs="unbounded" minOccurs="0" nillable="true"/>
            </xsd:sequence>
          </xsd:extension>
        </xsd:complexContent>
      </xsd:complexType>
    </xsd:element>
    <xsd:element name="Publishing_x0020_Date" ma:index="21" nillable="true" ma:displayName="Publishing Date" ma:format="DateOnly" ma:internalName="Publishing_x0020_Date">
      <xsd:simpleType>
        <xsd:restriction base="dms:DateTime"/>
      </xsd:simpleType>
    </xsd:element>
    <xsd:element name="Synopsis" ma:index="22" nillable="true" ma:displayName="Synopsis" ma:internalName="Synopsis">
      <xsd:simpleType>
        <xsd:restriction base="dms:Note"/>
      </xsd:simpleType>
    </xsd:element>
    <xsd:element name="Year" ma:index="24" nillable="true" ma:displayName="Year" ma:internalName="Year">
      <xsd:simpleType>
        <xsd:restriction base="dms:Number">
          <xsd:maxInclusive value="2100"/>
          <xsd:minInclusive value="1900"/>
        </xsd:restriction>
      </xsd:simple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17" nillable="true" ma:displayName="Date Created" ma:description="The date on which this resource was created" ma:format="DateTime" ma:internalName="_DCDateCreated">
      <xsd:simpleType>
        <xsd:restriction base="dms:DateTime"/>
      </xsd:simpleType>
    </xsd:element>
    <xsd:element name="_DCDateModified" ma:index="18" nillable="true" ma:displayName="Date Modified" ma:description="The date on which this resource was last modified" ma:format="DateTime" ma:internalName="_DCDateModified">
      <xsd:simpleType>
        <xsd:restriction base="dms:DateTime"/>
      </xsd:simpleType>
    </xsd:element>
    <xsd:element name="_Version" ma:index="19" nillable="true" ma:displayName="Version" ma:internalName="_Version">
      <xsd:simpleType>
        <xsd:restriction base="dms:Text"/>
      </xsd:simpleType>
    </xsd:element>
    <xsd:element name="_EndDate" ma:index="20" nillable="true" ma:displayName="End Date" ma:default="[today]" ma:format="DateTime" ma:internalName="_EndDate" ma:readOnly="fals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16"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07E290F-BE91-41C3-83C0-CD740D352DA3}"/>
</file>

<file path=customXml/itemProps2.xml><?xml version="1.0" encoding="utf-8"?>
<ds:datastoreItem xmlns:ds="http://schemas.openxmlformats.org/officeDocument/2006/customXml" ds:itemID="{E005ED32-B22C-4DF2-9289-7DB63DA490F0}"/>
</file>

<file path=customXml/itemProps3.xml><?xml version="1.0" encoding="utf-8"?>
<ds:datastoreItem xmlns:ds="http://schemas.openxmlformats.org/officeDocument/2006/customXml" ds:itemID="{1F35CB37-CE8D-4DE1-8213-D84DAA1903F7}"/>
</file>

<file path=customXml/itemProps4.xml><?xml version="1.0" encoding="utf-8"?>
<ds:datastoreItem xmlns:ds="http://schemas.openxmlformats.org/officeDocument/2006/customXml" ds:itemID="{4F670281-873A-4804-B7C2-6A2F9D88FE57}"/>
</file>

<file path=customXml/itemProps5.xml><?xml version="1.0" encoding="utf-8"?>
<ds:datastoreItem xmlns:ds="http://schemas.openxmlformats.org/officeDocument/2006/customXml" ds:itemID="{B13747E2-C7C2-4297-81D9-AD9D39B634AE}"/>
</file>

<file path=docProps/app.xml><?xml version="1.0" encoding="utf-8"?>
<Properties xmlns="http://schemas.openxmlformats.org/officeDocument/2006/extended-properties" xmlns:vt="http://schemas.openxmlformats.org/officeDocument/2006/docPropsVTypes">
  <TotalTime>4061</TotalTime>
  <Words>1199</Words>
  <Application>Microsoft Office PowerPoint</Application>
  <PresentationFormat>On-screen Show (4:3)</PresentationFormat>
  <Paragraphs>123</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ADDRESS BY MRS LINDIWE SANGWENI-SIDDO:  MEMBER OF THE TOURISM B-BBEE CHARTER COUNCIL  LOCAL GOVERNMENT TOURISM CONFERENCE EMPERORS PALACE, KEMPTON PARK, GAUTENG PROVINCE: 30 MARCH 2015   </vt:lpstr>
      <vt:lpstr>BACKGROUND </vt:lpstr>
      <vt:lpstr>Slide 3</vt:lpstr>
      <vt:lpstr>Slide 4</vt:lpstr>
      <vt:lpstr>Slide 5</vt:lpstr>
      <vt:lpstr>Slide 6</vt:lpstr>
      <vt:lpstr>Slide 7</vt:lpstr>
      <vt:lpstr>STATE OF TRANSFORMATION IN TOURISM </vt:lpstr>
      <vt:lpstr>Slide 9</vt:lpstr>
      <vt:lpstr>DISTRIBUTION OF TOURISM ENTERPRISES</vt:lpstr>
      <vt:lpstr>Slide 11</vt:lpstr>
      <vt:lpstr>STATE OF TRANSFORMATION IN ALL SECTORS</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Achieving Transformation in the Tourism Sector</dc:title>
  <dc:creator>mwebb</dc:creator>
  <cp:lastModifiedBy>Administrator</cp:lastModifiedBy>
  <cp:revision>302</cp:revision>
  <cp:lastPrinted>2015-03-27T18:09:11Z</cp:lastPrinted>
  <dcterms:created xsi:type="dcterms:W3CDTF">2011-11-24T05:23:55Z</dcterms:created>
  <dcterms:modified xsi:type="dcterms:W3CDTF">2015-03-30T12:41:07Z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0x010100CDDC57A17A625C4596BA8B469098E870007D453A5E68BD944BB5899AA65135F5A9</vt:lpwstr>
  </property>
  <property fmtid="{D5CDD505-2E9C-101B-9397-08002B2CF9AE}" pid="3" name="_dlc_DocIdItemGuid">
    <vt:lpwstr>6258c8b1-4b20-4983-bd6b-19b5fd779bc1</vt:lpwstr>
  </property>
  <property fmtid="{D5CDD505-2E9C-101B-9397-08002B2CF9AE}" pid="4" name="Document Category">
    <vt:lpwstr>85;#Conference Presentations|1e81902f-f4ed-44ee-923b-862d9bf1165e</vt:lpwstr>
  </property>
</Properties>
</file>